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82" r:id="rId5"/>
  </p:sldMasterIdLst>
  <p:notesMasterIdLst>
    <p:notesMasterId r:id="rId30"/>
  </p:notesMasterIdLst>
  <p:handoutMasterIdLst>
    <p:handoutMasterId r:id="rId31"/>
  </p:handoutMasterIdLst>
  <p:sldIdLst>
    <p:sldId id="2142534379" r:id="rId6"/>
    <p:sldId id="2142534378" r:id="rId7"/>
    <p:sldId id="279" r:id="rId8"/>
    <p:sldId id="2142534496" r:id="rId9"/>
    <p:sldId id="336" r:id="rId10"/>
    <p:sldId id="2142534497" r:id="rId11"/>
    <p:sldId id="2017" r:id="rId12"/>
    <p:sldId id="2131967278" r:id="rId13"/>
    <p:sldId id="256" r:id="rId14"/>
    <p:sldId id="2142534498" r:id="rId15"/>
    <p:sldId id="371" r:id="rId16"/>
    <p:sldId id="289" r:id="rId17"/>
    <p:sldId id="2142534372" r:id="rId18"/>
    <p:sldId id="2142534373" r:id="rId19"/>
    <p:sldId id="2142534499" r:id="rId20"/>
    <p:sldId id="281" r:id="rId21"/>
    <p:sldId id="2142534365" r:id="rId22"/>
    <p:sldId id="2034" r:id="rId23"/>
    <p:sldId id="302" r:id="rId24"/>
    <p:sldId id="280" r:id="rId25"/>
    <p:sldId id="2142534331" r:id="rId26"/>
    <p:sldId id="2031" r:id="rId27"/>
    <p:sldId id="2006" r:id="rId28"/>
    <p:sldId id="258" r:id="rId29"/>
  </p:sldIdLst>
  <p:sldSz cx="12192000" cy="6858000"/>
  <p:notesSz cx="6858000" cy="9144000"/>
  <p:defaultTextStyle>
    <a:defPPr>
      <a:defRPr lang="id-ID"/>
    </a:defPPr>
    <a:lvl1pPr algn="l" rtl="0" eaLnBrk="0" fontAlgn="base" hangingPunct="0">
      <a:spcBef>
        <a:spcPct val="0"/>
      </a:spcBef>
      <a:spcAft>
        <a:spcPct val="0"/>
      </a:spcAft>
      <a:defRPr kern="1200">
        <a:solidFill>
          <a:schemeClr val="tx1"/>
        </a:solidFill>
        <a:latin typeface="Varela" pitchFamily="50" charset="0"/>
        <a:ea typeface="+mn-ea"/>
        <a:cs typeface="+mn-cs"/>
      </a:defRPr>
    </a:lvl1pPr>
    <a:lvl2pPr marL="457200" algn="l" rtl="0" eaLnBrk="0" fontAlgn="base" hangingPunct="0">
      <a:spcBef>
        <a:spcPct val="0"/>
      </a:spcBef>
      <a:spcAft>
        <a:spcPct val="0"/>
      </a:spcAft>
      <a:defRPr kern="1200">
        <a:solidFill>
          <a:schemeClr val="tx1"/>
        </a:solidFill>
        <a:latin typeface="Varela" pitchFamily="50" charset="0"/>
        <a:ea typeface="+mn-ea"/>
        <a:cs typeface="+mn-cs"/>
      </a:defRPr>
    </a:lvl2pPr>
    <a:lvl3pPr marL="914400" algn="l" rtl="0" eaLnBrk="0" fontAlgn="base" hangingPunct="0">
      <a:spcBef>
        <a:spcPct val="0"/>
      </a:spcBef>
      <a:spcAft>
        <a:spcPct val="0"/>
      </a:spcAft>
      <a:defRPr kern="1200">
        <a:solidFill>
          <a:schemeClr val="tx1"/>
        </a:solidFill>
        <a:latin typeface="Varela" pitchFamily="50" charset="0"/>
        <a:ea typeface="+mn-ea"/>
        <a:cs typeface="+mn-cs"/>
      </a:defRPr>
    </a:lvl3pPr>
    <a:lvl4pPr marL="1371600" algn="l" rtl="0" eaLnBrk="0" fontAlgn="base" hangingPunct="0">
      <a:spcBef>
        <a:spcPct val="0"/>
      </a:spcBef>
      <a:spcAft>
        <a:spcPct val="0"/>
      </a:spcAft>
      <a:defRPr kern="1200">
        <a:solidFill>
          <a:schemeClr val="tx1"/>
        </a:solidFill>
        <a:latin typeface="Varela" pitchFamily="50" charset="0"/>
        <a:ea typeface="+mn-ea"/>
        <a:cs typeface="+mn-cs"/>
      </a:defRPr>
    </a:lvl4pPr>
    <a:lvl5pPr marL="1828800" algn="l" rtl="0" eaLnBrk="0" fontAlgn="base" hangingPunct="0">
      <a:spcBef>
        <a:spcPct val="0"/>
      </a:spcBef>
      <a:spcAft>
        <a:spcPct val="0"/>
      </a:spcAft>
      <a:defRPr kern="1200">
        <a:solidFill>
          <a:schemeClr val="tx1"/>
        </a:solidFill>
        <a:latin typeface="Varela" pitchFamily="50" charset="0"/>
        <a:ea typeface="+mn-ea"/>
        <a:cs typeface="+mn-cs"/>
      </a:defRPr>
    </a:lvl5pPr>
    <a:lvl6pPr marL="2286000" algn="l" defTabSz="914400" rtl="0" eaLnBrk="1" latinLnBrk="0" hangingPunct="1">
      <a:defRPr kern="1200">
        <a:solidFill>
          <a:schemeClr val="tx1"/>
        </a:solidFill>
        <a:latin typeface="Varela" pitchFamily="50" charset="0"/>
        <a:ea typeface="+mn-ea"/>
        <a:cs typeface="+mn-cs"/>
      </a:defRPr>
    </a:lvl6pPr>
    <a:lvl7pPr marL="2743200" algn="l" defTabSz="914400" rtl="0" eaLnBrk="1" latinLnBrk="0" hangingPunct="1">
      <a:defRPr kern="1200">
        <a:solidFill>
          <a:schemeClr val="tx1"/>
        </a:solidFill>
        <a:latin typeface="Varela" pitchFamily="50" charset="0"/>
        <a:ea typeface="+mn-ea"/>
        <a:cs typeface="+mn-cs"/>
      </a:defRPr>
    </a:lvl7pPr>
    <a:lvl8pPr marL="3200400" algn="l" defTabSz="914400" rtl="0" eaLnBrk="1" latinLnBrk="0" hangingPunct="1">
      <a:defRPr kern="1200">
        <a:solidFill>
          <a:schemeClr val="tx1"/>
        </a:solidFill>
        <a:latin typeface="Varela" pitchFamily="50" charset="0"/>
        <a:ea typeface="+mn-ea"/>
        <a:cs typeface="+mn-cs"/>
      </a:defRPr>
    </a:lvl8pPr>
    <a:lvl9pPr marL="3657600" algn="l" defTabSz="914400" rtl="0" eaLnBrk="1" latinLnBrk="0" hangingPunct="1">
      <a:defRPr kern="1200">
        <a:solidFill>
          <a:schemeClr val="tx1"/>
        </a:solidFill>
        <a:latin typeface="Varela" pitchFamily="50" charset="0"/>
        <a:ea typeface="+mn-ea"/>
        <a:cs typeface="+mn-cs"/>
      </a:defRPr>
    </a:lvl9pPr>
  </p:defaultTextStyle>
  <p:extLst>
    <p:ext uri="{521415D9-36F7-43E2-AB2F-B90AF26B5E84}">
      <p14:sectionLst xmlns:p14="http://schemas.microsoft.com/office/powerpoint/2010/main">
        <p14:section name="Introduction" id="{1EB4AF58-8C20-4A58-BE65-29573FE9AD90}">
          <p14:sldIdLst>
            <p14:sldId id="2142534379"/>
            <p14:sldId id="2142534378"/>
            <p14:sldId id="279"/>
            <p14:sldId id="2142534496"/>
            <p14:sldId id="336"/>
            <p14:sldId id="2142534497"/>
            <p14:sldId id="2017"/>
            <p14:sldId id="2131967278"/>
            <p14:sldId id="256"/>
            <p14:sldId id="2142534498"/>
            <p14:sldId id="371"/>
            <p14:sldId id="289"/>
            <p14:sldId id="2142534372"/>
            <p14:sldId id="2142534373"/>
            <p14:sldId id="2142534499"/>
            <p14:sldId id="281"/>
            <p14:sldId id="2142534365"/>
            <p14:sldId id="2034"/>
            <p14:sldId id="302"/>
            <p14:sldId id="280"/>
            <p14:sldId id="2142534331"/>
            <p14:sldId id="2031"/>
            <p14:sldId id="2006"/>
            <p14:sldId id="258"/>
          </p14:sldIdLst>
        </p14:section>
        <p14:section name="Body of Presentation" id="{30F99906-8851-41C1-ACA9-A69112FA58F8}">
          <p14:sldIdLst/>
        </p14:section>
        <p14:section name="Extend" id="{EC806560-B790-446C-B212-E1DABBD3F3A0}">
          <p14:sldIdLst/>
        </p14:section>
        <p14:section name="Extra" id="{250C0784-2CC8-43A4-9021-FF9D166E37CB}">
          <p14:sldIdLst/>
        </p14:section>
      </p14:sectionLst>
    </p:ex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163C08-5FF6-6ECE-42C3-D3C3AB6AC3D1}" name="Constantinou, Alexandra {she, her} (JSC-AD411)[Guardians of Honor]" initials="CA{h(AoH" userId="S::aconsta1@ndc.nasa.gov::523d2561-5a97-476c-abbc-2c7b4b0087f4" providerId="AD"/>
  <p188:author id="{98060B20-9E57-1EF6-6EE7-25ABB8C2582D}" name="Baggett, Deborah M. (LARC-B9)[Guardians of Honor]" initials="BH" userId="S::dmbagget@ndc.nasa.gov::d2765977-3295-4641-a7e6-0cf23bb06667" providerId="AD"/>
  <p188:author id="{774F4221-639D-617E-50E8-29B36EE8D4B9}" name="Garcia, Samuel (KSC-NSTEM)[Guardians of Honor]" initials="GH" userId="S::sgarci24@ndc.nasa.gov::c12d66c7-be4b-4ee1-b017-bd0aa6751563" providerId="AD"/>
  <p188:author id="{228A6021-3655-3229-3FBA-08AB008A08C8}" name="COULTER, DAUNA D. (MSFC-IC111)[Guardians of Honor]" initials="CDD(IoH" userId="S::ddcoulte@ndc.nasa.gov::a7c563ca-c3f4-4f7f-9345-afb52ad2fba0" providerId="AD"/>
  <p188:author id="{2D14C761-E3C4-F6B1-723A-ECBED8ED77EB}" name="Blose, Erin (HQ-HA000)[Guardians of Honor]" initials="BE(HoH" userId="S::eblose@ndc.nasa.gov::ff255bfa-ed69-4a6c-b4ef-d194c791cbd9" providerId="AD"/>
  <p188:author id="{B8760167-0C8E-F89D-F742-B4FC9C8B614C}" name="Dotson, Lynn Wade (KSC-NSTEM)[Guardians of Honor]" initials="DH" userId="S::lwdotson@ndc.nasa.gov::71d55ec4-5d74-4323-ac04-3fff14c42412" providerId="AD"/>
  <p188:author id="{13CC2082-64AD-9EC2-76E7-8362878B41FC}" name="Hasselbring, Cindy L. (HQ-HA010)" initials="HCL(H" userId="S::clhassel@ndc.nasa.gov::8c684663-515b-4119-aae8-eb2da20f671d" providerId="AD"/>
  <p188:author id="{0E50FF89-321D-6670-D797-0804667A340D}" name="Wheeler, Sagirah S. (HQ-HA000)[Guardians of Honor]" initials="WH" userId="S::sswheele@ndc.nasa.gov::d44b6ae7-d8f3-4630-bcc2-de514c62eed0" providerId="AD"/>
  <p188:author id="{A48C9B8D-E5A1-480A-8DF4-AFBD327C5033}" name="Sangam, Deepika (JSC-160.0)[Guardians of Honor]" initials="SH" userId="S::dsangam@ndc.nasa.gov::cfbabf4e-bf01-403c-9d08-e67bd6970858" providerId="AD"/>
  <p188:author id="{4F1FF590-2A21-862A-25FC-DCF33EF1E44A}" name="Uribe, Monica H. (AFRC-112)[Guardians of Honor]" initials="UH" userId="S::mhuribe@ndc.nasa.gov::2a900459-0350-4752-b500-67273ddd50cb" providerId="AD"/>
  <p188:author id="{03A0A3AA-7631-D8C4-414A-2B245315BEF7}" name="Bell, Lisa (HQ-HA000)[Guardians of Honor]" initials="BH" userId="S::lbell8@ndc.nasa.gov::e5851701-feb8-45c2-aad1-afe2adbaac9f" providerId="AD"/>
  <p188:author id="{905FFFD5-5E13-AFD9-95E8-CD0FB4BBFCC5}" name="Sain, Jessica I. (HQ-HA000)[Guardians of Honor]" initials="SJI(HoH" userId="S::jsain@ndc.nasa.gov::fafe41f3-1741-4205-852d-4a5e104405fc" providerId="AD"/>
  <p188:author id="{33ECA5F0-D744-632E-E64B-3024836ACC76}" name="Patterson, Rosanna (JSC-AD411)" initials="P(" userId="S::rpatter9@ndc.nasa.gov::2c0db0b2-2e27-45bf-ac43-869f466d8d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595959"/>
    <a:srgbClr val="A3A3A3"/>
    <a:srgbClr val="0070C0"/>
    <a:srgbClr val="CA427C"/>
    <a:srgbClr val="9C2C5C"/>
    <a:srgbClr val="B44D00"/>
    <a:srgbClr val="FF6D00"/>
    <a:srgbClr val="23283F"/>
    <a:srgbClr val="5559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3518F-467F-4E0A-B679-16F0291F7923}" v="34" dt="2024-06-18T16:52:26.3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72" autoAdjust="0"/>
  </p:normalViewPr>
  <p:slideViewPr>
    <p:cSldViewPr snapToGrid="0">
      <p:cViewPr varScale="1">
        <p:scale>
          <a:sx n="64" d="100"/>
          <a:sy n="64" d="100"/>
        </p:scale>
        <p:origin x="2366" y="72"/>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4AB2B3-527B-45F9-90E6-CC47B86D1E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B001ABA4-3580-4DFE-91D9-B54973E245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1423458-4023-4815-9E3D-7C3CFB509F37}" type="datetimeFigureOut">
              <a:rPr lang="id-ID"/>
              <a:pPr>
                <a:defRPr/>
              </a:pPr>
              <a:t>24/06/2024</a:t>
            </a:fld>
            <a:endParaRPr lang="id-ID"/>
          </a:p>
        </p:txBody>
      </p:sp>
      <p:sp>
        <p:nvSpPr>
          <p:cNvPr id="4" name="Footer Placeholder 3">
            <a:extLst>
              <a:ext uri="{FF2B5EF4-FFF2-40B4-BE49-F238E27FC236}">
                <a16:creationId xmlns:a16="http://schemas.microsoft.com/office/drawing/2014/main" id="{5506FD3D-C2F3-4F6A-B2CD-185AB6A49A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5" name="Slide Number Placeholder 4">
            <a:extLst>
              <a:ext uri="{FF2B5EF4-FFF2-40B4-BE49-F238E27FC236}">
                <a16:creationId xmlns:a16="http://schemas.microsoft.com/office/drawing/2014/main" id="{7B263F3D-31F4-4B33-ACAF-9AD74D789B9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20A0A00-A697-43B2-B701-4CA3570C39C6}" type="slidenum">
              <a:rPr lang="id-ID" altLang="en-US"/>
              <a:pPr>
                <a:defRPr/>
              </a:pPr>
              <a:t>‹#›</a:t>
            </a:fld>
            <a:endParaRPr lang="id-ID"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650B4F-E2E1-48A4-9A84-8507417F6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8084EFB0-0E5D-44B3-B456-9FD2592E935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70BA74F-1547-457C-88C4-F30C0FD1B0C6}" type="datetimeFigureOut">
              <a:rPr lang="id-ID"/>
              <a:pPr>
                <a:defRPr/>
              </a:pPr>
              <a:t>24/06/2024</a:t>
            </a:fld>
            <a:endParaRPr lang="id-ID"/>
          </a:p>
        </p:txBody>
      </p:sp>
      <p:sp>
        <p:nvSpPr>
          <p:cNvPr id="4" name="Slide Image Placeholder 3">
            <a:extLst>
              <a:ext uri="{FF2B5EF4-FFF2-40B4-BE49-F238E27FC236}">
                <a16:creationId xmlns:a16="http://schemas.microsoft.com/office/drawing/2014/main" id="{E3D401F6-69EB-44BF-84A5-317CC9312FE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a:extLst>
              <a:ext uri="{FF2B5EF4-FFF2-40B4-BE49-F238E27FC236}">
                <a16:creationId xmlns:a16="http://schemas.microsoft.com/office/drawing/2014/main" id="{9D4B6295-9F68-40ED-B541-5B27835372D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a:extLst>
              <a:ext uri="{FF2B5EF4-FFF2-40B4-BE49-F238E27FC236}">
                <a16:creationId xmlns:a16="http://schemas.microsoft.com/office/drawing/2014/main" id="{4E974629-1A76-4932-9355-31FFA2D4D21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7" name="Slide Number Placeholder 6">
            <a:extLst>
              <a:ext uri="{FF2B5EF4-FFF2-40B4-BE49-F238E27FC236}">
                <a16:creationId xmlns:a16="http://schemas.microsoft.com/office/drawing/2014/main" id="{58675AC9-7E18-4447-8556-A1ABA7FBD4D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6717D97-5CAD-441A-84FE-7E5A695CC369}" type="slidenum">
              <a:rPr lang="id-ID" altLang="en-US"/>
              <a:pPr>
                <a:defRPr/>
              </a:pPr>
              <a:t>‹#›</a:t>
            </a:fld>
            <a:endParaRPr lang="id-ID"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stronautappearances.na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mailto:hq-epd@mail.nasa.gov"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em.nasa.gov/artemi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asa.gov/sites/default/files/atoms/files/asc_fly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tQkqa0FWy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stronautappearances.nasa.gov/"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mailto:hq-epd@mail.nasa.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1</a:t>
            </a:fld>
            <a:endParaRPr lang="id-ID" altLang="en-US"/>
          </a:p>
        </p:txBody>
      </p:sp>
    </p:spTree>
    <p:extLst>
      <p:ext uri="{BB962C8B-B14F-4D97-AF65-F5344CB8AC3E}">
        <p14:creationId xmlns:p14="http://schemas.microsoft.com/office/powerpoint/2010/main" val="21494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p>
          <a:p>
            <a:r>
              <a:rPr lang="en-US">
                <a:hlinkClick r:id="rId3"/>
              </a:rPr>
              <a:t>https://astronautappearances.nasa.gov/</a:t>
            </a:r>
            <a:endParaRPr lang="en-US"/>
          </a:p>
          <a:p>
            <a:endParaRPr lang="en-US"/>
          </a:p>
          <a:p>
            <a:r>
              <a:rPr lang="en-US" b="1"/>
              <a:t>Script: </a:t>
            </a:r>
            <a:r>
              <a:rPr lang="en-US"/>
              <a:t>The EPD team provides virtual educator professional learning opportunities (though weekly webinars, virtual workshops, and badging (which is not accessible yet, but coming)) and in-person learning opportunities (through lectures and speaking engagements, workshops, and conferences). By joining the NASA CONNECTs platform, you will be notified of all events the EPD team is hosting (virtual and in-person). You can also request an EPD session for your educators through a request process as well. For more information you can contact the EPD team at </a:t>
            </a:r>
            <a:r>
              <a:rPr lang="en-US">
                <a:hlinkClick r:id="rId4"/>
              </a:rPr>
              <a:t>hq-epd@mail.nasa.gov</a:t>
            </a:r>
            <a:r>
              <a:rPr lang="en-US"/>
              <a:t>. </a:t>
            </a: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a:pPr>
                <a:defRPr/>
              </a:pPr>
              <a:t>14</a:t>
            </a:fld>
            <a:endParaRPr lang="id-ID" altLang="en-US"/>
          </a:p>
        </p:txBody>
      </p:sp>
    </p:spTree>
    <p:extLst>
      <p:ext uri="{BB962C8B-B14F-4D97-AF65-F5344CB8AC3E}">
        <p14:creationId xmlns:p14="http://schemas.microsoft.com/office/powerpoint/2010/main" val="347747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https://stem.nasa.gov/artemis/</a:t>
            </a:r>
            <a:endParaRPr lang="en-US"/>
          </a:p>
          <a:p>
            <a:endParaRPr lang="en-US"/>
          </a:p>
          <a:p>
            <a:r>
              <a:rPr lang="en-US">
                <a:hlinkClick r:id="rId4"/>
              </a:rPr>
              <a:t>https://www.nasa.gov/sites/default/files/atoms/files/asc_flyer.pdf</a:t>
            </a:r>
            <a:endParaRPr lang="en-US">
              <a:cs typeface="Calibri"/>
              <a:hlinkClick r:id="rId4"/>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17D97-5CAD-441A-84FE-7E5A695CC369}" type="slidenum">
              <a:rPr kumimoji="0" lang="id-ID"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id-ID"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094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Script: </a:t>
            </a:r>
            <a:r>
              <a:rPr lang="en-US"/>
              <a:t>Besides getting involved, you want you all to stay connected with us for future opportunities, engagements, and conversations as it related to your classrooms and institutions.</a:t>
            </a:r>
            <a:endParaRPr lang="en-US">
              <a:cs typeface="Calibri"/>
            </a:endParaRP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a:pPr>
                <a:defRPr/>
              </a:pPr>
              <a:t>17</a:t>
            </a:fld>
            <a:endParaRPr lang="id-ID" altLang="en-US"/>
          </a:p>
        </p:txBody>
      </p:sp>
    </p:spTree>
    <p:extLst>
      <p:ext uri="{BB962C8B-B14F-4D97-AF65-F5344CB8AC3E}">
        <p14:creationId xmlns:p14="http://schemas.microsoft.com/office/powerpoint/2010/main" val="291699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Script: </a:t>
            </a:r>
            <a:r>
              <a:rPr lang="en-US"/>
              <a:t>NASA STEM Gateway is the main platform to sign up for all NASA events and opportunities. NASA STEM Gateway is the gateway to explore STEM experiences designed to inspire, engage, educate, and employ the next generational of explorers. When you click to sign up for NASA CONNCECTS it will take you to sign up for Gateway first. Once you have this profile it is quick to register for CONNECTS and all other opportunities. This would be the same process for students if they were registering for events, internships, etc. </a:t>
            </a: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18</a:t>
            </a:fld>
            <a:endParaRPr lang="id-ID" altLang="en-US"/>
          </a:p>
        </p:txBody>
      </p:sp>
    </p:spTree>
    <p:extLst>
      <p:ext uri="{BB962C8B-B14F-4D97-AF65-F5344CB8AC3E}">
        <p14:creationId xmlns:p14="http://schemas.microsoft.com/office/powerpoint/2010/main" val="2328243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as of 5/1/2024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882EA-FAD1-48A4-BAB2-C56CB208BD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17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Script: </a:t>
            </a:r>
            <a:r>
              <a:rPr lang="en-US"/>
              <a:t>We want all educators to join us on NASA CONNECTS. CONNECTS stands for Connecting Our NASA Network of Educators for Collaborating Together in STEM. CONNECTs is our online professional learning community for educators to collaborate with each other and NASA. Join us in discussions, receive resources from our webinars, learn about upcoming events and more. The following slides will show you how to join CONNECTS step by step. You can follow along and register now, if you choose to, on your personal device or save as a task for after this training. </a:t>
            </a:r>
          </a:p>
          <a:p>
            <a:endParaRPr lang="en-US"/>
          </a:p>
          <a:p>
            <a:r>
              <a:rPr lang="en-US"/>
              <a:t>Stemgateway.nasa.gov/connects/</a:t>
            </a:r>
            <a:endParaRPr lang="en-US">
              <a:cs typeface="Calibri" panose="020F0502020204030204"/>
            </a:endParaRPr>
          </a:p>
          <a:p>
            <a:endParaRPr lang="en-US"/>
          </a:p>
          <a:p>
            <a:r>
              <a:rPr lang="en-US"/>
              <a:t>I think we should tell them about it and then explain we’re going to walk them through the process starting with Gateway registration</a:t>
            </a:r>
            <a:endParaRPr lang="en-US">
              <a:cs typeface="Calibri"/>
            </a:endParaRPr>
          </a:p>
          <a:p>
            <a:endParaRPr lang="en-US">
              <a:cs typeface="Calibri"/>
            </a:endParaRPr>
          </a:p>
          <a:p>
            <a:r>
              <a:rPr lang="en-US"/>
              <a:t>Here is another slide for you, I think this helps educators see the benefits more than maybe the flyer image.</a:t>
            </a:r>
            <a:endParaRPr lang="en-US">
              <a:cs typeface="Calibri"/>
            </a:endParaRPr>
          </a:p>
          <a:p>
            <a:r>
              <a:rPr lang="en-US"/>
              <a:t>CONNECTS – Connecting Our NASA Network of Educators for Collaborating Together in STEM</a:t>
            </a:r>
            <a:endParaRPr lang="en-US">
              <a:cs typeface="Calibri"/>
            </a:endParaRPr>
          </a:p>
          <a:p>
            <a:endParaRPr lang="en-US"/>
          </a:p>
          <a:p>
            <a:r>
              <a:rPr lang="en-US"/>
              <a:t>This is an online community of practice for informal and formal educators to access NASA STEM resources and collaborate with other educators.</a:t>
            </a:r>
            <a:endParaRPr lang="en-US">
              <a:cs typeface="Calibri"/>
            </a:endParaRPr>
          </a:p>
          <a:p>
            <a:endParaRPr lang="en-US"/>
          </a:p>
          <a:p>
            <a:r>
              <a:rPr lang="en-US"/>
              <a:t>Offers live virtual connections for CONNECTS educators and their students with NASA professionals and virtual coffee hours to talk about NASA STEM activities with NASA STEM team members and other educators. </a:t>
            </a:r>
            <a:endParaRPr lang="en-US">
              <a:cs typeface="Calibri" panose="020F0502020204030204"/>
            </a:endParaRPr>
          </a:p>
          <a:p>
            <a:endParaRPr lang="en-US">
              <a:cs typeface="Calibri" panose="020F0502020204030204"/>
            </a:endParaRPr>
          </a:p>
          <a:p>
            <a:r>
              <a:rPr lang="en-US"/>
              <a:t>Always shares the latest opportunities and NASA resources that are available.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8EAA303D-3469-4405-ACD1-9EBA23946CDB}" type="slidenum">
              <a:rPr lang="en-US" smtClean="0"/>
              <a:t>20</a:t>
            </a:fld>
            <a:endParaRPr lang="en-US"/>
          </a:p>
        </p:txBody>
      </p:sp>
    </p:spTree>
    <p:extLst>
      <p:ext uri="{BB962C8B-B14F-4D97-AF65-F5344CB8AC3E}">
        <p14:creationId xmlns:p14="http://schemas.microsoft.com/office/powerpoint/2010/main" val="3059671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tx1"/>
              </a:solidFill>
              <a:latin typeface="+mn-lt"/>
              <a:cs typeface="Calibri"/>
            </a:endParaRPr>
          </a:p>
          <a:p>
            <a:endParaRPr lang="en-US" b="0" i="1">
              <a:solidFill>
                <a:srgbClr val="FFFFFF"/>
              </a:solidFill>
              <a:effectLst/>
              <a:latin typeface="Sor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17D97-5CAD-441A-84FE-7E5A695CC369}" type="slidenum">
              <a:rPr kumimoji="0" lang="id-ID"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d-ID"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58593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333333"/>
                </a:solidFill>
                <a:latin typeface="Helvetica Neue"/>
              </a:rPr>
              <a:t>Script: </a:t>
            </a:r>
            <a:r>
              <a:rPr lang="en-US"/>
              <a:t>In addition to NASA CONNECTS, please subscribe to NASA Express. NASA Express is NASA’s newsletter that gives the latest NASA resources for teachers, parents, caregivers, and students. It is an easy way to stay up to date on internships, challenges, cool facts, latest happenings and explorations, professional develop and more. </a:t>
            </a:r>
          </a:p>
          <a:p>
            <a:endParaRPr lang="en-US">
              <a:solidFill>
                <a:srgbClr val="333333"/>
              </a:solidFill>
              <a:latin typeface="Helvetica Neue"/>
            </a:endParaRPr>
          </a:p>
          <a:p>
            <a:r>
              <a:rPr lang="en-US">
                <a:solidFill>
                  <a:srgbClr val="333333"/>
                </a:solidFill>
                <a:latin typeface="Helvetica Neue"/>
              </a:rPr>
              <a:t>Subscribe</a:t>
            </a:r>
            <a:r>
              <a:rPr lang="en-US" b="0" i="0">
                <a:solidFill>
                  <a:srgbClr val="333333"/>
                </a:solidFill>
                <a:effectLst/>
                <a:latin typeface="Helvetica Neue"/>
              </a:rPr>
              <a:t> to the NASA EXPRESS newsletter to get the latest NASA STEM opportunities delivered to your inbox every Thursday.</a:t>
            </a:r>
            <a:endParaRPr lang="en-US"/>
          </a:p>
          <a:p>
            <a:pPr algn="l"/>
            <a:r>
              <a:rPr lang="en-US" b="0" i="0">
                <a:solidFill>
                  <a:srgbClr val="333333"/>
                </a:solidFill>
                <a:effectLst/>
                <a:latin typeface="Helvetica Neue"/>
              </a:rPr>
              <a:t>It’s an easy way to stay up-to-date on internships, challenges, professional development, and more. Learn about the latest NASA STEM resources and find ways to make STEM connections to NASA missions and milestones</a:t>
            </a:r>
          </a:p>
          <a:p>
            <a:endParaRPr lang="en-US"/>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22</a:t>
            </a:fld>
            <a:endParaRPr lang="id-ID" altLang="en-US"/>
          </a:p>
        </p:txBody>
      </p:sp>
    </p:spTree>
    <p:extLst>
      <p:ext uri="{BB962C8B-B14F-4D97-AF65-F5344CB8AC3E}">
        <p14:creationId xmlns:p14="http://schemas.microsoft.com/office/powerpoint/2010/main" val="2290933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prstClr val="black"/>
                </a:solidFill>
                <a:latin typeface="Calibri" panose="020F0502020204030204"/>
              </a:rPr>
              <a:t>Script: </a:t>
            </a:r>
            <a:r>
              <a:rPr lang="en-US">
                <a:solidFill>
                  <a:prstClr val="black"/>
                </a:solidFill>
                <a:latin typeface="Calibri" panose="020F0502020204030204"/>
              </a:rPr>
              <a:t>Lastly</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If you’re interested in getting more involved and staying up to date on all the latest things at NASA, please connect it us on social media through our Twitter, Facebook, and YouTube channel.</a:t>
            </a:r>
            <a:r>
              <a:rPr lang="en-US">
                <a:solidFill>
                  <a:prstClr val="black"/>
                </a:solidFill>
                <a:latin typeface="Calibri" panose="020F0502020204030204"/>
              </a:rPr>
              <a:t> </a:t>
            </a:r>
            <a:endParaRPr lang="en-US">
              <a:cs typeface="Calibri" panose="020F0502020204030204"/>
            </a:endParaRP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23</a:t>
            </a:fld>
            <a:endParaRPr lang="id-ID" altLang="en-US"/>
          </a:p>
        </p:txBody>
      </p:sp>
    </p:spTree>
    <p:extLst>
      <p:ext uri="{BB962C8B-B14F-4D97-AF65-F5344CB8AC3E}">
        <p14:creationId xmlns:p14="http://schemas.microsoft.com/office/powerpoint/2010/main" val="1280177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24</a:t>
            </a:fld>
            <a:endParaRPr lang="id-ID" altLang="en-US"/>
          </a:p>
        </p:txBody>
      </p:sp>
    </p:spTree>
    <p:extLst>
      <p:ext uri="{BB962C8B-B14F-4D97-AF65-F5344CB8AC3E}">
        <p14:creationId xmlns:p14="http://schemas.microsoft.com/office/powerpoint/2010/main" val="46778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Will wait until presentation is fully like we want it and then can fill out. </a:t>
            </a:r>
          </a:p>
          <a:p>
            <a:pPr marL="0" marR="0" lvl="0" indent="0" algn="l" defTabSz="914400">
              <a:lnSpc>
                <a:spcPct val="100000"/>
              </a:lnSpc>
              <a:spcBef>
                <a:spcPct val="30000"/>
              </a:spcBef>
              <a:spcAft>
                <a:spcPct val="0"/>
              </a:spcAft>
              <a:buClrTx/>
              <a:buSzTx/>
              <a:buFontTx/>
              <a:buNone/>
              <a:tabLst/>
              <a:defRPr/>
            </a:pPr>
            <a:endParaRPr lang="en-US">
              <a:cs typeface="Calibri"/>
            </a:endParaRPr>
          </a:p>
          <a:p>
            <a:pPr>
              <a:defRPr/>
            </a:pPr>
            <a:r>
              <a:rPr lang="en-US" b="1">
                <a:cs typeface="Calibri"/>
              </a:rPr>
              <a:t>Script: </a:t>
            </a:r>
            <a:r>
              <a:rPr lang="en-US"/>
              <a:t>Please see our agenda for today. We will discuss:</a:t>
            </a:r>
            <a:endParaRPr lang="en-US">
              <a:cs typeface="Calibri"/>
            </a:endParaRP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3</a:t>
            </a:fld>
            <a:endParaRPr lang="id-ID" altLang="en-US"/>
          </a:p>
        </p:txBody>
      </p:sp>
    </p:spTree>
    <p:extLst>
      <p:ext uri="{BB962C8B-B14F-4D97-AF65-F5344CB8AC3E}">
        <p14:creationId xmlns:p14="http://schemas.microsoft.com/office/powerpoint/2010/main" val="297251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as of 5/1/2024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882EA-FAD1-48A4-BAB2-C56CB208BD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87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NGS Overview Video</a:t>
            </a:r>
            <a:r>
              <a:rPr lang="en-US"/>
              <a:t>: (2:34)</a:t>
            </a:r>
          </a:p>
          <a:p>
            <a:r>
              <a:rPr lang="en-US" sz="1800" u="sng">
                <a:solidFill>
                  <a:srgbClr val="0563C1"/>
                </a:solidFill>
                <a:effectLst/>
                <a:latin typeface="Calibri"/>
                <a:ea typeface="Calibri" panose="020F0502020204030204" pitchFamily="34" charset="0"/>
                <a:cs typeface="Calibri"/>
                <a:hlinkClick r:id="rId3"/>
              </a:rPr>
              <a:t>https://youtu.be/tQkqa0FWydE</a:t>
            </a:r>
            <a:r>
              <a:rPr lang="en-US" sz="1800" u="none">
                <a:solidFill>
                  <a:srgbClr val="0563C1"/>
                </a:solidFill>
                <a:effectLst/>
                <a:latin typeface="Calibri"/>
                <a:ea typeface="Calibri" panose="020F0502020204030204" pitchFamily="34" charset="0"/>
                <a:cs typeface="Calibri"/>
              </a:rPr>
              <a:t>.</a:t>
            </a:r>
            <a:endParaRPr lang="en-US">
              <a:latin typeface="Calibri"/>
              <a:cs typeface="Calibri"/>
            </a:endParaRPr>
          </a:p>
          <a:p>
            <a:endParaRPr lang="en-US" sz="1800">
              <a:solidFill>
                <a:srgbClr val="0563C1"/>
              </a:solidFill>
              <a:latin typeface="Calibri" panose="020F0502020204030204" pitchFamily="34" charset="0"/>
              <a:ea typeface="Calibri" panose="020F0502020204030204" pitchFamily="34" charset="0"/>
              <a:cs typeface="Calibri"/>
            </a:endParaRPr>
          </a:p>
          <a:p>
            <a:endParaRPr lang="en-US" sz="1800">
              <a:solidFill>
                <a:srgbClr val="0563C1"/>
              </a:solidFill>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ED20D7-22CF-4CE2-AFAF-06A9D158D0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8108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r>
              <a:rPr lang="en-US"/>
              <a:t>The scope of STEM Engagement comprises all endeavors to attract, engage, and educate students and to support educators and educational institutions. The STEM engagement portfolio consists of a diverse set of opportunities, activities and products, encompassing internships; fellowships; student learning opportunities (challenges, competitions and other experiences); informal education and out-of-school learning activities; educational products, tools, and platforms; educator support; competitive awards to educational institutions for research and development and institutional support. </a:t>
            </a:r>
          </a:p>
          <a:p>
            <a:endParaRPr lang="en-US">
              <a:cs typeface="Calibri"/>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8</a:t>
            </a:fld>
            <a:endParaRPr lang="id-ID" altLang="en-US"/>
          </a:p>
        </p:txBody>
      </p:sp>
    </p:spTree>
    <p:extLst>
      <p:ext uri="{BB962C8B-B14F-4D97-AF65-F5344CB8AC3E}">
        <p14:creationId xmlns:p14="http://schemas.microsoft.com/office/powerpoint/2010/main" val="56584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9</a:t>
            </a:fld>
            <a:endParaRPr lang="id-ID" altLang="en-US"/>
          </a:p>
        </p:txBody>
      </p:sp>
    </p:spTree>
    <p:extLst>
      <p:ext uri="{BB962C8B-B14F-4D97-AF65-F5344CB8AC3E}">
        <p14:creationId xmlns:p14="http://schemas.microsoft.com/office/powerpoint/2010/main" val="357775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as of 5/1/2024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882EA-FAD1-48A4-BAB2-C56CB208BD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83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as of 5/1/2024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882EA-FAD1-48A4-BAB2-C56CB208BD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20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cs typeface="Calibri"/>
            </a:endParaRPr>
          </a:p>
          <a:p>
            <a:r>
              <a:rPr lang="en-US">
                <a:hlinkClick r:id="rId3"/>
              </a:rPr>
              <a:t>https://astronautappearances.nasa.gov/</a:t>
            </a:r>
            <a:endParaRPr lang="en-US"/>
          </a:p>
          <a:p>
            <a:endParaRPr lang="en-US"/>
          </a:p>
          <a:p>
            <a:r>
              <a:rPr lang="en-US" b="1"/>
              <a:t>Script: </a:t>
            </a:r>
            <a:r>
              <a:rPr lang="en-US"/>
              <a:t>The EPD team provides virtual educator professional learning opportunities (though weekly webinars, virtual workshops, and badging (which is not accessible yet, but coming)) and in-person learning opportunities (through lectures and speaking engagements, workshops, and conferences). By joining the NASA CONNECTs platform, you will be notified of all events the EPD team is hosting (virtual and in-person). You can also request an EPD session for your educators through a request process as well. For more information you can contact the EPD team at </a:t>
            </a:r>
            <a:r>
              <a:rPr lang="en-US">
                <a:hlinkClick r:id="rId4"/>
              </a:rPr>
              <a:t>hq-epd@mail.nasa.gov</a:t>
            </a:r>
            <a:r>
              <a:rPr lang="en-US"/>
              <a:t>. </a:t>
            </a:r>
          </a:p>
        </p:txBody>
      </p:sp>
      <p:sp>
        <p:nvSpPr>
          <p:cNvPr id="4" name="Slide Number Placeholder 3"/>
          <p:cNvSpPr>
            <a:spLocks noGrp="1"/>
          </p:cNvSpPr>
          <p:nvPr>
            <p:ph type="sldNum" sz="quarter" idx="5"/>
          </p:nvPr>
        </p:nvSpPr>
        <p:spPr/>
        <p:txBody>
          <a:bodyPr/>
          <a:lstStyle/>
          <a:p>
            <a:pPr>
              <a:defRPr/>
            </a:pPr>
            <a:fld id="{E6717D97-5CAD-441A-84FE-7E5A695CC369}" type="slidenum">
              <a:rPr lang="id-ID" altLang="en-US" smtClean="0"/>
              <a:pPr>
                <a:defRPr/>
              </a:pPr>
              <a:t>13</a:t>
            </a:fld>
            <a:endParaRPr lang="id-ID" altLang="en-US"/>
          </a:p>
        </p:txBody>
      </p:sp>
    </p:spTree>
    <p:extLst>
      <p:ext uri="{BB962C8B-B14F-4D97-AF65-F5344CB8AC3E}">
        <p14:creationId xmlns:p14="http://schemas.microsoft.com/office/powerpoint/2010/main" val="1280177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827E3-EC98-4F06-B4AF-8A56533534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bk object 16">
            <a:extLst>
              <a:ext uri="{FF2B5EF4-FFF2-40B4-BE49-F238E27FC236}">
                <a16:creationId xmlns:a16="http://schemas.microsoft.com/office/drawing/2014/main" id="{5779AC4F-767C-4B8B-A188-8D656B957BFC}"/>
              </a:ext>
            </a:extLst>
          </p:cNvPr>
          <p:cNvSpPr>
            <a:spLocks noChangeArrowheads="1"/>
          </p:cNvSpPr>
          <p:nvPr userDrawn="1"/>
        </p:nvSpPr>
        <p:spPr bwMode="auto">
          <a:xfrm>
            <a:off x="11407775" y="204788"/>
            <a:ext cx="655638" cy="544512"/>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defRPr/>
            </a:pPr>
            <a:endParaRPr lang="en-US" altLang="en-US"/>
          </a:p>
        </p:txBody>
      </p:sp>
      <p:sp>
        <p:nvSpPr>
          <p:cNvPr id="4" name="TextBox 12">
            <a:extLst>
              <a:ext uri="{FF2B5EF4-FFF2-40B4-BE49-F238E27FC236}">
                <a16:creationId xmlns:a16="http://schemas.microsoft.com/office/drawing/2014/main" id="{2CFE1B24-51C2-4CC2-A8AD-509EA69B18BB}"/>
              </a:ext>
            </a:extLst>
          </p:cNvPr>
          <p:cNvSpPr txBox="1">
            <a:spLocks noChangeArrowheads="1"/>
          </p:cNvSpPr>
          <p:nvPr userDrawn="1"/>
        </p:nvSpPr>
        <p:spPr bwMode="auto">
          <a:xfrm>
            <a:off x="9983788" y="307975"/>
            <a:ext cx="1244600" cy="338138"/>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lgn="r">
              <a:defRPr/>
            </a:pPr>
            <a:r>
              <a:rPr lang="en-US" altLang="en-US" sz="800"/>
              <a:t>National Aeronautics and Space Administration</a:t>
            </a:r>
          </a:p>
        </p:txBody>
      </p:sp>
      <p:cxnSp>
        <p:nvCxnSpPr>
          <p:cNvPr id="5" name="Straight Connector 4">
            <a:extLst>
              <a:ext uri="{FF2B5EF4-FFF2-40B4-BE49-F238E27FC236}">
                <a16:creationId xmlns:a16="http://schemas.microsoft.com/office/drawing/2014/main" id="{9C3A877B-C1D5-4BA5-B414-FD85A7497BDF}"/>
              </a:ext>
            </a:extLst>
          </p:cNvPr>
          <p:cNvCxnSpPr>
            <a:cxnSpLocks/>
          </p:cNvCxnSpPr>
          <p:nvPr userDrawn="1"/>
        </p:nvCxnSpPr>
        <p:spPr>
          <a:xfrm>
            <a:off x="11271250" y="204788"/>
            <a:ext cx="0" cy="544512"/>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A37B93F-FA21-4711-90FA-8656B2197D88}"/>
              </a:ext>
            </a:extLst>
          </p:cNvPr>
          <p:cNvSpPr txBox="1"/>
          <p:nvPr userDrawn="1"/>
        </p:nvSpPr>
        <p:spPr>
          <a:xfrm>
            <a:off x="355600" y="4767263"/>
            <a:ext cx="2293938" cy="255587"/>
          </a:xfrm>
          <a:prstGeom prst="rect">
            <a:avLst/>
          </a:prstGeom>
          <a:noFill/>
        </p:spPr>
        <p:txBody>
          <a:bodyPr>
            <a:spAutoFit/>
          </a:bodyPr>
          <a:lstStyle/>
          <a:p>
            <a:pPr eaLnBrk="1" fontAlgn="auto" hangingPunct="1">
              <a:spcBef>
                <a:spcPts val="0"/>
              </a:spcBef>
              <a:spcAft>
                <a:spcPts val="0"/>
              </a:spcAft>
              <a:defRPr/>
            </a:pPr>
            <a:r>
              <a:rPr lang="en-US" sz="1600" b="1" spc="300" baseline="30000">
                <a:solidFill>
                  <a:schemeClr val="bg1"/>
                </a:solidFill>
                <a:latin typeface="Raleway bold" panose="020B0003030101060003" pitchFamily="34" charset="0"/>
              </a:rPr>
              <a:t>DATE</a:t>
            </a:r>
            <a:endParaRPr lang="id-ID" sz="1600" b="1" spc="300" baseline="30000">
              <a:solidFill>
                <a:schemeClr val="bg1"/>
              </a:solidFill>
              <a:latin typeface="Raleway bold" panose="020B0003030101060003" pitchFamily="34" charset="0"/>
            </a:endParaRPr>
          </a:p>
        </p:txBody>
      </p:sp>
      <p:sp>
        <p:nvSpPr>
          <p:cNvPr id="7" name="TextBox 6">
            <a:extLst>
              <a:ext uri="{FF2B5EF4-FFF2-40B4-BE49-F238E27FC236}">
                <a16:creationId xmlns:a16="http://schemas.microsoft.com/office/drawing/2014/main" id="{67D561A1-4782-4F47-B9D2-02675470F3E8}"/>
              </a:ext>
            </a:extLst>
          </p:cNvPr>
          <p:cNvSpPr txBox="1">
            <a:spLocks noChangeArrowheads="1"/>
          </p:cNvSpPr>
          <p:nvPr userDrawn="1"/>
        </p:nvSpPr>
        <p:spPr bwMode="auto">
          <a:xfrm>
            <a:off x="333375" y="1319213"/>
            <a:ext cx="3090863" cy="339725"/>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defRPr/>
            </a:pPr>
            <a:r>
              <a:rPr lang="en-US" altLang="en-US" sz="1600" b="1">
                <a:solidFill>
                  <a:schemeClr val="bg1"/>
                </a:solidFill>
                <a:latin typeface="Raleway bold" panose="020B0803030101060003" pitchFamily="34" charset="0"/>
              </a:rPr>
              <a:t>NASA STEM</a:t>
            </a:r>
            <a:endParaRPr lang="id-ID" altLang="en-US" sz="1600" b="1">
              <a:solidFill>
                <a:schemeClr val="bg1"/>
              </a:solidFill>
              <a:latin typeface="Raleway bold" panose="020B0803030101060003" pitchFamily="34" charset="0"/>
            </a:endParaRPr>
          </a:p>
        </p:txBody>
      </p:sp>
      <p:sp>
        <p:nvSpPr>
          <p:cNvPr id="8" name="Picture Placeholder 2">
            <a:extLst>
              <a:ext uri="{FF2B5EF4-FFF2-40B4-BE49-F238E27FC236}">
                <a16:creationId xmlns:a16="http://schemas.microsoft.com/office/drawing/2014/main" id="{C4EBB6B2-3ACA-4DBA-B29F-F029AD32825E}"/>
              </a:ext>
            </a:extLst>
          </p:cNvPr>
          <p:cNvSpPr>
            <a:spLocks noGrp="1"/>
          </p:cNvSpPr>
          <p:nvPr>
            <p:ph type="pic" sz="quarter" idx="10"/>
          </p:nvPr>
        </p:nvSpPr>
        <p:spPr>
          <a:xfrm>
            <a:off x="0" y="1057275"/>
            <a:ext cx="12192000" cy="4934734"/>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Tree>
    <p:extLst>
      <p:ext uri="{BB962C8B-B14F-4D97-AF65-F5344CB8AC3E}">
        <p14:creationId xmlns:p14="http://schemas.microsoft.com/office/powerpoint/2010/main" val="348171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 Rectangular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95290"/>
            <a:ext cx="12192000" cy="2714624"/>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5286F2BC-E51C-4A38-A489-472250858360}"/>
              </a:ext>
            </a:extLst>
          </p:cNvPr>
          <p:cNvSpPr>
            <a:spLocks noGrp="1"/>
          </p:cNvSpPr>
          <p:nvPr>
            <p:ph type="body" sz="quarter" idx="11" hasCustomPrompt="1"/>
          </p:nvPr>
        </p:nvSpPr>
        <p:spPr>
          <a:xfrm>
            <a:off x="369493" y="3755254"/>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13A4174C-7041-4C22-8F3B-32509D634453}"/>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0143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w Rectangular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343181"/>
            <a:ext cx="12192000" cy="2714624"/>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21547457-6A39-44E2-8538-545BF89B4DC4}"/>
              </a:ext>
            </a:extLst>
          </p:cNvPr>
          <p:cNvSpPr>
            <a:spLocks noGrp="1"/>
          </p:cNvSpPr>
          <p:nvPr>
            <p:ph type="body" sz="quarter" idx="11" hasCustomPrompt="1"/>
          </p:nvPr>
        </p:nvSpPr>
        <p:spPr>
          <a:xfrm>
            <a:off x="369493" y="1047565"/>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EDE8FA19-593B-4D18-87DB-37799D70FC40}"/>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249253509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Rectangular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59543" y="1046185"/>
            <a:ext cx="10087428" cy="3151602"/>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92F2CC07-CC5C-4610-BC0B-13FE253B2946}"/>
              </a:ext>
            </a:extLst>
          </p:cNvPr>
          <p:cNvSpPr>
            <a:spLocks noGrp="1"/>
          </p:cNvSpPr>
          <p:nvPr>
            <p:ph type="body" sz="quarter" idx="12" hasCustomPrompt="1"/>
          </p:nvPr>
        </p:nvSpPr>
        <p:spPr>
          <a:xfrm>
            <a:off x="1045028" y="4394243"/>
            <a:ext cx="10101942" cy="1598185"/>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1212DABA-C157-4F99-805B-3BDA0916E7CE}"/>
              </a:ext>
            </a:extLst>
          </p:cNvPr>
          <p:cNvSpPr>
            <a:spLocks noGrp="1"/>
          </p:cNvSpPr>
          <p:nvPr>
            <p:ph type="body" sz="quarter" idx="13"/>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21844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Photo w/Footer">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1" y="-1"/>
            <a:ext cx="12192001" cy="3429001"/>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4" name="Text Placeholder 6">
            <a:extLst>
              <a:ext uri="{FF2B5EF4-FFF2-40B4-BE49-F238E27FC236}">
                <a16:creationId xmlns:a16="http://schemas.microsoft.com/office/drawing/2014/main" id="{C7844D20-46D3-4DAB-BBB7-C2B3BC6DFEC2}"/>
              </a:ext>
            </a:extLst>
          </p:cNvPr>
          <p:cNvSpPr>
            <a:spLocks noGrp="1"/>
          </p:cNvSpPr>
          <p:nvPr>
            <p:ph type="body" sz="quarter" idx="11" hasCustomPrompt="1"/>
          </p:nvPr>
        </p:nvSpPr>
        <p:spPr>
          <a:xfrm>
            <a:off x="369493" y="3755254"/>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80090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Photo w/Header">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1" y="3428999"/>
            <a:ext cx="12192001" cy="3429001"/>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6" name="Text Placeholder 6">
            <a:extLst>
              <a:ext uri="{FF2B5EF4-FFF2-40B4-BE49-F238E27FC236}">
                <a16:creationId xmlns:a16="http://schemas.microsoft.com/office/drawing/2014/main" id="{A1319E5E-50F8-471C-894A-6CA61B7ACBFC}"/>
              </a:ext>
            </a:extLst>
          </p:cNvPr>
          <p:cNvSpPr>
            <a:spLocks noGrp="1"/>
          </p:cNvSpPr>
          <p:nvPr>
            <p:ph type="body" sz="quarter" idx="11" hasCustomPrompt="1"/>
          </p:nvPr>
        </p:nvSpPr>
        <p:spPr>
          <a:xfrm>
            <a:off x="369493" y="1091953"/>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8" name="Text Placeholder 9">
            <a:extLst>
              <a:ext uri="{FF2B5EF4-FFF2-40B4-BE49-F238E27FC236}">
                <a16:creationId xmlns:a16="http://schemas.microsoft.com/office/drawing/2014/main" id="{3A5B69AC-B8CA-427B-A457-43FD38C1C353}"/>
              </a:ext>
            </a:extLst>
          </p:cNvPr>
          <p:cNvSpPr>
            <a:spLocks noGrp="1"/>
          </p:cNvSpPr>
          <p:nvPr>
            <p:ph type="body" sz="quarter" idx="13"/>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98212184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hoto w/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065135"/>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Tree>
    <p:extLst>
      <p:ext uri="{BB962C8B-B14F-4D97-AF65-F5344CB8AC3E}">
        <p14:creationId xmlns:p14="http://schemas.microsoft.com/office/powerpoint/2010/main" val="3031653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w/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92865"/>
            <a:ext cx="12192000" cy="6065135"/>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4" name="Text Placeholder 9">
            <a:extLst>
              <a:ext uri="{FF2B5EF4-FFF2-40B4-BE49-F238E27FC236}">
                <a16:creationId xmlns:a16="http://schemas.microsoft.com/office/drawing/2014/main" id="{656E8C5A-126C-4257-8E7F-FDFDC25909CF}"/>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413259565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Photo w/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777765"/>
            <a:ext cx="12192000" cy="5297213"/>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4" name="Text Placeholder 9">
            <a:extLst>
              <a:ext uri="{FF2B5EF4-FFF2-40B4-BE49-F238E27FC236}">
                <a16:creationId xmlns:a16="http://schemas.microsoft.com/office/drawing/2014/main" id="{A6F17BEB-4E96-417B-83B7-81786DE20D60}"/>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069222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8381E-B318-4F47-937B-871898B13B9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Picture Placeholder 3"/>
          <p:cNvSpPr>
            <a:spLocks noGrp="1"/>
          </p:cNvSpPr>
          <p:nvPr>
            <p:ph type="pic" sz="quarter" idx="10"/>
          </p:nvPr>
        </p:nvSpPr>
        <p:spPr>
          <a:xfrm>
            <a:off x="222019" y="230819"/>
            <a:ext cx="11727326" cy="6374167"/>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p>
        </p:txBody>
      </p:sp>
    </p:spTree>
    <p:extLst>
      <p:ext uri="{BB962C8B-B14F-4D97-AF65-F5344CB8AC3E}">
        <p14:creationId xmlns:p14="http://schemas.microsoft.com/office/powerpoint/2010/main" val="32419494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717C3-E4AB-4283-B420-12649967FA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Picture Placeholder 4">
            <a:extLst>
              <a:ext uri="{FF2B5EF4-FFF2-40B4-BE49-F238E27FC236}">
                <a16:creationId xmlns:a16="http://schemas.microsoft.com/office/drawing/2014/main" id="{01C188DF-5466-4103-B646-EEE44AF5EFF9}"/>
              </a:ext>
            </a:extLst>
          </p:cNvPr>
          <p:cNvSpPr>
            <a:spLocks noGrp="1"/>
          </p:cNvSpPr>
          <p:nvPr>
            <p:ph type="pic" sz="quarter" idx="11"/>
          </p:nvPr>
        </p:nvSpPr>
        <p:spPr>
          <a:xfrm>
            <a:off x="0" y="0"/>
            <a:ext cx="12192000" cy="6858000"/>
          </a:xfrm>
          <a:prstGeom prst="rect">
            <a:avLst/>
          </a:prstGeom>
          <a:pattFill prst="ltUpDiag">
            <a:fgClr>
              <a:schemeClr val="accent1"/>
            </a:fgClr>
            <a:bgClr>
              <a:schemeClr val="bg1"/>
            </a:bgClr>
          </a:pattFill>
        </p:spPr>
        <p:txBody>
          <a:bodyPr/>
          <a:lstStyle/>
          <a:p>
            <a:r>
              <a:rPr lang="en-US"/>
              <a:t>Click icon to add picture</a:t>
            </a:r>
          </a:p>
        </p:txBody>
      </p:sp>
      <p:sp>
        <p:nvSpPr>
          <p:cNvPr id="7" name="Text Placeholder 6">
            <a:extLst>
              <a:ext uri="{FF2B5EF4-FFF2-40B4-BE49-F238E27FC236}">
                <a16:creationId xmlns:a16="http://schemas.microsoft.com/office/drawing/2014/main" id="{B933B4DC-AAA2-4EB9-81FF-FAC8DA29B44D}"/>
              </a:ext>
            </a:extLst>
          </p:cNvPr>
          <p:cNvSpPr>
            <a:spLocks noGrp="1"/>
          </p:cNvSpPr>
          <p:nvPr>
            <p:ph type="body" sz="quarter" idx="10"/>
          </p:nvPr>
        </p:nvSpPr>
        <p:spPr>
          <a:xfrm>
            <a:off x="6096000" y="4408488"/>
            <a:ext cx="5845175" cy="1992312"/>
          </a:xfrm>
          <a:prstGeom prst="rect">
            <a:avLst/>
          </a:prstGeo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3978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48200" y="935420"/>
            <a:ext cx="7543800" cy="4981903"/>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6" name="Text Placeholder 9">
            <a:extLst>
              <a:ext uri="{FF2B5EF4-FFF2-40B4-BE49-F238E27FC236}">
                <a16:creationId xmlns:a16="http://schemas.microsoft.com/office/drawing/2014/main" id="{41887235-A743-4B60-9067-46EBA2B33A12}"/>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2387828703"/>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99BCBFFD-EAB6-485E-A906-E3A8A1FA91A4}"/>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96076052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96CF-3490-4314-96F0-DC95BC9DA2D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Tree>
    <p:extLst>
      <p:ext uri="{BB962C8B-B14F-4D97-AF65-F5344CB8AC3E}">
        <p14:creationId xmlns:p14="http://schemas.microsoft.com/office/powerpoint/2010/main" val="21430497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78E5D-EBBE-4E0F-8C92-7E212EE513C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 name="Picture 9" descr="Logo, icon&#10;&#10;Description automatically generated">
            <a:extLst>
              <a:ext uri="{FF2B5EF4-FFF2-40B4-BE49-F238E27FC236}">
                <a16:creationId xmlns:a16="http://schemas.microsoft.com/office/drawing/2014/main" id="{E50BCB29-9EAE-4CBA-9342-F022A22EFB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86238" y="1846263"/>
            <a:ext cx="38195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82589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Type Trem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347045-B1A2-41D8-900A-6810A045A91E}"/>
              </a:ext>
            </a:extLst>
          </p:cNvPr>
          <p:cNvSpPr/>
          <p:nvPr userDrawn="1"/>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8">
            <a:extLst>
              <a:ext uri="{FF2B5EF4-FFF2-40B4-BE49-F238E27FC236}">
                <a16:creationId xmlns:a16="http://schemas.microsoft.com/office/drawing/2014/main" id="{13030621-E1A6-42A1-9A02-04FEE6DB0128}"/>
              </a:ext>
            </a:extLst>
          </p:cNvPr>
          <p:cNvPicPr>
            <a:picLocks noChangeAspect="1"/>
          </p:cNvPicPr>
          <p:nvPr userDrawn="1"/>
        </p:nvPicPr>
        <p:blipFill>
          <a:blip r:embed="rId2"/>
          <a:stretch>
            <a:fillRect/>
          </a:stretch>
        </p:blipFill>
        <p:spPr>
          <a:xfrm>
            <a:off x="0" y="326936"/>
            <a:ext cx="12229973" cy="1690914"/>
          </a:xfrm>
          <a:prstGeom prst="rect">
            <a:avLst/>
          </a:prstGeom>
        </p:spPr>
      </p:pic>
      <p:pic>
        <p:nvPicPr>
          <p:cNvPr id="9" name="Graphic 8">
            <a:extLst>
              <a:ext uri="{FF2B5EF4-FFF2-40B4-BE49-F238E27FC236}">
                <a16:creationId xmlns:a16="http://schemas.microsoft.com/office/drawing/2014/main" id="{9150C016-329C-4A30-9258-2F1A15EF13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3067" y="2306378"/>
            <a:ext cx="8067675" cy="628650"/>
          </a:xfrm>
          <a:prstGeom prst="rect">
            <a:avLst/>
          </a:prstGeom>
        </p:spPr>
      </p:pic>
      <p:pic>
        <p:nvPicPr>
          <p:cNvPr id="11" name="Graphic 10">
            <a:extLst>
              <a:ext uri="{FF2B5EF4-FFF2-40B4-BE49-F238E27FC236}">
                <a16:creationId xmlns:a16="http://schemas.microsoft.com/office/drawing/2014/main" id="{FF28B599-8A3F-4383-853A-9A6A11D953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3067" y="3223556"/>
            <a:ext cx="5667375" cy="628650"/>
          </a:xfrm>
          <a:prstGeom prst="rect">
            <a:avLst/>
          </a:prstGeom>
        </p:spPr>
      </p:pic>
      <p:pic>
        <p:nvPicPr>
          <p:cNvPr id="13" name="Graphic 12">
            <a:extLst>
              <a:ext uri="{FF2B5EF4-FFF2-40B4-BE49-F238E27FC236}">
                <a16:creationId xmlns:a16="http://schemas.microsoft.com/office/drawing/2014/main" id="{C38A9D6F-7A5D-4F2D-B77D-E2CE24C81BE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83067" y="5057912"/>
            <a:ext cx="5257800" cy="628650"/>
          </a:xfrm>
          <a:prstGeom prst="rect">
            <a:avLst/>
          </a:prstGeom>
        </p:spPr>
      </p:pic>
      <p:pic>
        <p:nvPicPr>
          <p:cNvPr id="15" name="Graphic 14">
            <a:extLst>
              <a:ext uri="{FF2B5EF4-FFF2-40B4-BE49-F238E27FC236}">
                <a16:creationId xmlns:a16="http://schemas.microsoft.com/office/drawing/2014/main" id="{DBF67915-9489-49E1-8EA9-D3B86D048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83067" y="4140734"/>
            <a:ext cx="8648700" cy="628650"/>
          </a:xfrm>
          <a:prstGeom prst="rect">
            <a:avLst/>
          </a:prstGeom>
        </p:spPr>
      </p:pic>
    </p:spTree>
    <p:extLst>
      <p:ext uri="{BB962C8B-B14F-4D97-AF65-F5344CB8AC3E}">
        <p14:creationId xmlns:p14="http://schemas.microsoft.com/office/powerpoint/2010/main" val="813890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White Type Trem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347045-B1A2-41D8-900A-6810A045A91E}"/>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&lt;?xml version="1.0" encoding="UTF-8"?&gt;&lt;svg id="Layer_1" xmlns="http://www.w3.org/2000/svg" viewBox="0 0 594.71 65.53"&gt;&lt;defs&gt;&lt;style&gt;.cls-1{fill:#212c56;}&lt;/style&gt;&lt;/defs&gt;&lt;g&gt;&lt;path class="cls-1" d="M1,63.44V2.05H13.06l25.12,41V2.05h11.52V63.44h-12.44L12.52,23.4V63.44H1Z"/&gt;&lt;path class="cls-1" d="M50.7,64.44h-13.99L13.52,26.92v37.51H0V1.05H13.62l23.56,38.45V1.05h13.52v63.39Zm-12.88-2h10.88V3.05h-9.52V46.59L12.5,3.05H2V62.44H11.52V19.88l26.31,42.55Z"/&gt;&lt;/g&gt;&lt;g&gt;&lt;path class="cls-1" d="M118.17,63.44h-13.48l-5.36-13.95h-24.54l-5.07,13.95h-13.15L80.48,2.05h13.11l24.58,61.39Zm-22.82-24.29l-8.46-22.78-8.29,22.78h16.75Z"/&gt;&lt;path class="cls-1" d="M119.65,64.44h-15.65l-5.36-13.95h-23.15l-5.07,13.95h-15.31L79.8,1.05h14.47l25.38,63.39Zm-14.27-2h11.32L92.91,3.05h-11.75l-23.13,59.39h10.99l5.07-13.95h25.93l5.36,13.95Zm-8.59-22.29h-19.62l9.71-26.68,9.91,26.68Zm-16.76-2h13.88l-7.01-18.88-6.87,18.88Z"/&gt;&lt;/g&gt;&lt;g&gt;&lt;path class="cls-1" d="M121.6,43.46l12.06-1.17c.73,4.05,2.2,7.02,4.42,8.92,2.22,1.9,5.21,2.85,8.98,2.85,3.99,0,7-.84,9.02-2.53,2.02-1.69,3.04-3.66,3.04-5.92,0-1.45-.43-2.69-1.28-3.71-.85-1.02-2.34-1.91-4.46-2.66-1.45-.5-4.76-1.4-9.92-2.68-6.64-1.65-11.31-3.67-13.99-6.07-3.77-3.38-5.65-7.5-5.65-12.35,0-3.13,.89-6.05,2.66-8.77,1.77-2.72,4.33-4.79,7.66-6.22,3.34-1.42,7.36-2.13,12.08-2.13,7.71,0,13.5,1.69,17.4,5.07,3.89,3.38,5.94,7.89,6.13,13.53l-12.4,.54c-.53-3.15-1.67-5.42-3.41-6.8-1.75-1.38-4.36-2.07-7.85-2.07s-6.42,.74-8.46,2.22c-1.31,.95-1.97,2.22-1.97,3.81,0,1.45,.61,2.69,1.84,3.73,1.56,1.31,5.36,2.68,11.39,4.1,6.03,1.42,10.49,2.9,13.38,4.42s5.15,3.6,6.78,6.24c1.63,2.64,2.45,5.9,2.45,9.78,0,3.52-.98,6.81-2.93,9.88s-4.72,5.35-8.29,6.85c-3.57,1.49-8.03,2.24-13.36,2.24-7.76,0-13.72-1.79-17.88-5.38-4.16-3.59-6.64-8.82-7.45-15.68Z"/&gt;&lt;path class="cls-1" d="M146.94,65.53c-7.97,0-14.21-1.89-18.53-5.62-4.34-3.74-6.96-9.23-7.79-16.32l-.12-1.01,13.99-1.36,.16,.91c.68,3.8,2.05,6.6,4.08,8.34,2.02,1.73,4.83,2.61,8.33,2.61,3.73,0,6.55-.77,8.38-2.3,1.8-1.5,2.68-3.19,2.68-5.16,0-1.22-.34-2.22-1.04-3.06-.73-.88-2.09-1.67-4.03-2.36-1.4-.48-4.71-1.38-9.83-2.65-6.87-1.7-11.58-3.76-14.41-6.3-3.97-3.56-5.99-7.97-5.99-13.1,0-3.31,.95-6.45,2.82-9.32,1.87-2.88,4.6-5.1,8.11-6.59,3.45-1.47,7.64-2.21,12.47-2.21,7.92,0,13.99,1.79,18.05,5.31,4.09,3.55,6.27,8.35,6.48,14.25l.03,.99-14.27,.63-.15-.87c-.49-2.89-1.51-4.97-3.05-6.19-1.56-1.23-3.99-1.86-7.23-1.86s-6.02,.68-7.87,2.03c-1.05,.76-1.56,1.74-1.56,3,0,1.15,.49,2.12,1.49,2.96,.99,.83,3.69,2.18,10.98,3.9,6.08,1.44,10.67,2.95,13.62,4.51,3.03,1.6,5.45,3.82,7.17,6.6,1.72,2.79,2.6,6.25,2.6,10.3,0,3.69-1.04,7.2-3.09,10.42-2.06,3.23-5,5.67-8.75,7.23-3.68,1.54-8.31,2.32-13.74,2.32Zm-24.21-21.17c.89,6.09,3.24,10.8,6.98,14.03,3.95,3.41,9.75,5.14,17.23,5.14,5.17,0,9.54-.73,12.97-2.16,3.36-1.41,6-3.58,7.83-6.46,1.84-2.89,2.78-6.04,2.78-9.35,0-3.67-.77-6.79-2.3-9.25-1.53-2.47-3.69-4.45-6.4-5.88-2.8-1.47-7.22-2.93-13.14-4.33-6.24-1.47-10.1-2.88-11.8-4.31-1.46-1.23-2.2-2.74-2.2-4.49,0-1.92,.8-3.48,2.38-4.62,2.2-1.6,5.24-2.41,9.04-2.41s6.55,.77,8.47,2.29c1.77,1.4,2.98,3.6,3.61,6.55l10.52-.46c-.37-4.92-2.26-8.8-5.74-11.82-3.69-3.2-9.32-4.82-16.74-4.82-4.56,0-8.49,.69-11.69,2.05-3.13,1.34-5.56,3.3-7.22,5.84-1.66,2.54-2.5,5.31-2.5,8.23,0,4.6,1.74,8.4,5.32,11.61,2.54,2.28,7.11,4.25,13.56,5.85,5.25,1.31,8.53,2.19,10.01,2.71,2.32,.83,3.92,1.79,4.9,2.96,1,1.2,1.51,2.66,1.51,4.35,0,2.56-1.14,4.81-3.4,6.69-2.2,1.84-5.45,2.77-9.66,2.77s-7.24-1.04-9.63-3.09c-2.22-1.9-3.75-4.79-4.57-8.6l-10.13,.99Z"/&gt;&lt;/g&gt;&lt;g&gt;&lt;path class="cls-1" d="M237.3,63.44h-13.48l-5.36-13.95h-24.54l-5.07,13.95h-13.15L199.62,2.05h13.11l24.58,61.39Zm-22.82-24.29l-8.46-22.78-8.29,22.78h16.75Z"/&gt;&lt;path class="cls-1" d="M238.78,64.44h-15.65l-5.36-13.95h-23.15l-5.07,13.95h-15.31L198.93,1.05h14.47l25.38,63.39Zm-14.27-2h11.32L212.05,3.05h-11.75l-23.13,59.39h10.99l5.07-13.95h25.93l5.36,13.95Zm-8.59-22.29h-19.62l9.71-26.68,9.91,26.68Zm-16.76-2h13.88l-7.01-18.88-6.87,18.88Z"/&gt;&lt;/g&gt;&lt;path class="cls-1" d="M299.44,64.44h-48.69V1.05h47.52V13.43h-33.12v11.61h30.82v12.34h-30.82v14.71h34.3v12.34Zm-46.69-2h44.69v-8.34h-34.3v-18.71h30.82v-8.34h-30.82V11.43h33.12V3.05h-43.52V62.44Z"/&gt;&lt;path class="cls-1" d="M322.34,64.44h-14.4V1.05h20.89c7.7,0,12.6,.31,15,.96,3.71,.97,6.87,3.11,9.37,6.37,2.5,3.25,3.77,7.48,3.77,12.57,0,3.92-.73,7.27-2.17,9.98-1.44,2.7-3.3,4.85-5.52,6.4-2.21,1.53-4.49,2.57-6.79,3.07-3.03,.6-7.42,.9-13.07,.9h-7.08v23.16Zm-12.4-2h10.4v-23.16h9.08c5.52,0,9.78-.29,12.66-.86,2.02-.44,4.06-1.37,6.05-2.75,1.97-1.37,3.61-3.29,4.9-5.7,1.28-2.41,1.93-5.45,1.93-9.04,0-4.64-1.13-8.46-3.35-11.35-2.22-2.89-5.02-4.79-8.3-5.65-2.2-.59-7.07-.89-14.49-.89h-18.89V62.44Zm18.18-31.58h-7.78V11.43h6.99c4.57,0,7.55,.14,9.1,.44,2.21,.4,4.08,1.42,5.54,3.03,1.48,1.63,2.23,3.72,2.23,6.2,0,2.01-.53,3.81-1.58,5.34-1.05,1.53-2.51,2.67-4.34,3.38-1.78,.69-5.1,1.03-10.16,1.03Zm-5.78-2h5.78c4.74,0,7.91-.3,9.44-.89,1.47-.57,2.58-1.44,3.41-2.65,.83-1.21,1.23-2.59,1.23-4.21,0-1.99-.56-3.58-1.71-4.86-1.17-1.29-2.62-2.08-4.42-2.41-1.42-.27-4.36-.4-8.74-.4h-4.99v15.42Z"/&gt;&lt;path class="cls-1" d="M388.34,65.53c-7.97,0-14.21-1.89-18.53-5.62-4.34-3.74-6.96-9.23-7.79-16.32l-.12-1.01,13.99-1.36,.16,.91c.68,3.8,2.05,6.6,4.08,8.34,2.02,1.73,4.83,2.61,8.33,2.61,3.73,0,6.55-.77,8.38-2.3,1.8-1.5,2.68-3.19,2.68-5.16,0-1.22-.34-2.22-1.04-3.06-.73-.88-2.09-1.67-4.03-2.36-1.4-.48-4.71-1.38-9.83-2.65-6.87-1.7-11.58-3.76-14.41-6.3-3.97-3.56-5.99-7.97-5.99-13.1,0-3.31,.95-6.45,2.82-9.32,1.87-2.88,4.6-5.1,8.11-6.59,3.45-1.47,7.64-2.21,12.47-2.21,7.92,0,13.99,1.79,18.05,5.31,4.09,3.55,6.27,8.35,6.48,14.25l.03,.99-14.27,.63-.15-.87c-.49-2.89-1.51-4.97-3.05-6.19-1.56-1.23-3.99-1.86-7.23-1.86s-6.02,.68-7.87,2.03c-1.05,.76-1.56,1.74-1.56,3,0,1.15,.49,2.12,1.49,2.96,.99,.83,3.69,2.18,10.98,3.9,6.08,1.44,10.67,2.95,13.62,4.51,3.03,1.6,5.45,3.82,7.17,6.6,1.72,2.79,2.6,6.25,2.6,10.3,0,3.69-1.04,7.2-3.09,10.42-2.06,3.23-5,5.67-8.75,7.23-3.68,1.54-8.31,2.32-13.74,2.32Zm-24.21-21.17c.89,6.09,3.24,10.8,6.98,14.03,3.95,3.41,9.75,5.14,17.23,5.14,5.17,0,9.54-.73,12.97-2.16,3.36-1.41,6-3.58,7.83-6.46,1.84-2.89,2.78-6.04,2.78-9.35,0-3.67-.77-6.79-2.3-9.25-1.53-2.47-3.69-4.45-6.4-5.88-2.8-1.47-7.22-2.93-13.14-4.33-6.24-1.47-10.1-2.88-11.8-4.31-1.46-1.23-2.2-2.74-2.2-4.49,0-1.92,.8-3.48,2.38-4.62,2.2-1.6,5.24-2.41,9.04-2.41s6.55,.77,8.47,2.29c1.77,1.4,2.98,3.6,3.61,6.55l10.52-.46c-.37-4.92-2.26-8.8-5.74-11.82-3.69-3.2-9.32-4.82-16.74-4.82-4.56,0-8.49,.69-11.69,2.05-3.13,1.34-5.56,3.3-7.22,5.84-1.66,2.54-2.5,5.31-2.5,8.23,0,4.6,1.74,8.4,5.32,11.61,2.54,2.28,7.11,4.25,13.56,5.85,5.25,1.31,8.53,2.19,10.01,2.71,2.32,.83,3.92,1.79,4.9,2.96,1,1.2,1.51,2.66,1.51,4.35,0,2.56-1.14,4.81-3.4,6.69-2.2,1.84-5.45,2.77-9.66,2.77s-7.24-1.04-9.63-3.09c-2.22-1.9-3.75-4.79-4.57-8.6l-10.13,.99Z"/&gt;&lt;path class="cls-1" d="M449.15,65.48c-8.4,0-15.41-2.92-20.83-8.67-5.4-5.73-8.15-13.65-8.15-23.53,0-10.43,2.75-18.67,8.18-24.49,5.45-5.84,12.7-8.8,21.54-8.8,7.74,0,14.13,2.33,18.99,6.93,2.91,2.74,5.12,6.69,6.56,11.76l.29,1-14.27,3.41-.23-.98c-.67-2.94-2.08-5.29-4.19-6.98-2.11-1.69-4.73-2.55-7.77-2.55-4.29,0-7.66,1.49-10.32,4.55-2.66,3.06-4.01,8.18-4.01,15.22,0,7.48,1.33,12.84,3.95,15.94,2.62,3.09,5.93,4.59,10.12,4.59,3.07,0,5.63-.95,7.84-2.89,2.2-1.94,3.81-5.09,4.8-9.36l.24-1.06,13.97,4.43-.25,.93c-1.89,6.89-5.11,12.09-9.55,15.46-4.44,3.37-10.13,5.08-16.92,5.08Zm.75-63.48c-8.27,0-15.03,2.75-20.08,8.16-5.07,5.44-7.65,13.22-7.65,23.12,0,9.35,2.56,16.81,7.6,22.16,5.03,5.33,11.55,8.04,19.37,8.04,6.33,0,11.62-1.57,15.71-4.68,3.89-2.95,6.77-7.48,8.57-13.47l-10.07-3.19c-1.1,4.16-2.83,7.3-5.16,9.36-2.55,2.25-5.63,3.39-9.16,3.39-4.75,0-8.67-1.78-11.65-5.29-2.94-3.46-4.42-9.26-4.42-17.23,0-7.53,1.51-13.09,4.49-16.53,3.02-3.48,7-5.24,11.83-5.24,3.51,0,6.55,1,9.02,2.98,2.23,1.78,3.79,4.17,4.64,7.12l10.29-2.46c-1.33-4.23-3.25-7.54-5.71-9.85-4.48-4.24-10.4-6.39-17.61-6.39Z"/&gt;&lt;path class="cls-1" d="M505.47,65.44c-4.21,0-8.29-.96-12.11-2.87-3.87-1.93-6.85-4.79-8.87-8.52-2-3.69-3.01-8.23-3.01-13.48,0-4.05,1.01-8.03,3-11.81,2.01-3.82,4.9-6.77,8.59-8.79,3.66-2,7.81-3.01,12.31-3.01,6.97,0,12.78,2.31,17.25,6.85,4.47,4.54,6.74,10.35,6.74,17.26s-2.29,12.83-6.8,17.43c-4.52,4.6-10.27,6.94-17.11,6.94Zm-.08-46.48c-4.16,0-7.98,.93-11.35,2.77-3.34,1.82-5.96,4.5-7.78,7.96-1.84,3.5-2.77,7.16-2.77,10.88,0,4.92,.93,9.13,2.77,12.53,1.82,3.36,4.51,5.94,8,7.68,3.54,1.76,7.32,2.66,11.22,2.66,6.28,0,11.55-2.13,15.68-6.34,4.13-4.21,6.23-9.61,6.23-16.03s-2.07-11.7-6.16-15.86c-4.08-4.15-9.41-6.25-15.83-6.25Zm.04,36.89c-3.35,0-6.21-1.3-8.49-3.85-2.25-2.52-3.39-6.16-3.39-10.8s1.14-8.28,3.39-10.8c2.28-2.56,5.14-3.85,8.49-3.85s6.21,1.3,8.47,3.85c2.24,2.52,3.37,6.13,3.37,10.71s-1.13,8.36-3.37,10.88c-2.27,2.56-5.12,3.85-8.47,3.85Zm0-27.3c-2.8,0-5.09,1.04-7,3.18-1.92,2.14-2.89,5.33-2.89,9.47s.97,7.32,2.89,9.47c1.91,2.14,4.2,3.18,7,3.18s5.08-1.04,6.98-3.18c1.9-2.15,2.87-5.36,2.87-9.55s-.96-7.24-2.87-9.39c-1.9-2.14-4.18-3.18-6.98-3.18Z"/&gt;&lt;path class="cls-1" d="M594.71,64.44h-17.16l-9.26-13.8c-3.14-4.71-5.3-7.7-6.43-8.89-1.06-1.12-2.18-1.89-3.33-2.3-1.2-.42-3.19-.63-5.91-.63h-1.51v25.63h-14.4V1.05h27.09c6.74,0,11.53,.56,14.65,1.72,3.17,1.18,5.74,3.29,7.64,6.29,1.88,2.97,2.83,6.41,2.83,10.21,0,4.84-1.45,8.9-4.32,12.08-2.41,2.67-5.83,4.52-10.19,5.52,1.81,1.23,3.37,2.56,4.68,3.95,1.78,1.92,4.2,5.32,7.17,10.12l8.45,13.5Zm-16.1-2h12.49l-6.54-10.45c-2.91-4.7-5.24-8-6.94-9.82-1.67-1.79-3.83-3.46-6.41-4.97l-2.47-1.44,2.83-.41c5.13-.74,9.01-2.54,11.55-5.35,2.52-2.8,3.8-6.41,3.8-10.74,0-3.42-.85-6.49-2.52-9.14-1.66-2.62-3.89-4.46-6.64-5.48-2.85-1.06-7.54-1.59-13.95-1.59h-25.09V62.44h10.4v-25.63h3.51c2.99,0,5.14,.24,6.57,.75,1.46,.51,2.85,1.46,4.12,2.81,1.22,1.3,3.39,4.29,6.64,9.16l8.66,12.91Zm-19.33-33.43h-10.17V11.43h10.67c5.11,0,8.12,.07,9.18,.22,2.26,.38,4.03,1.3,5.29,2.74,1.26,1.45,1.9,3.36,1.9,5.66,0,2.04-.48,3.78-1.43,5.17-.96,1.41-2.3,2.41-3.98,2.98-1.6,.54-5.35,.81-11.46,.81Zm-8.17-2h8.17c7.23,0,9.87-.38,10.82-.7,1.28-.43,2.25-1.16,2.97-2.21,.72-1.05,1.08-2.41,1.08-4.04,0-1.83-.46-3.26-1.41-4.35-.96-1.1-2.29-1.78-4.08-2.08-.63-.09-2.71-.2-8.88-.2h-8.67v13.58Z"/&gt;&lt;/svg&gt;</a:t>
            </a:r>
          </a:p>
        </p:txBody>
      </p:sp>
      <p:pic>
        <p:nvPicPr>
          <p:cNvPr id="17" name="Graphic 16">
            <a:extLst>
              <a:ext uri="{FF2B5EF4-FFF2-40B4-BE49-F238E27FC236}">
                <a16:creationId xmlns:a16="http://schemas.microsoft.com/office/drawing/2014/main" id="{E55F52D3-0E96-4B1B-AD38-4D6B5ECA6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291" y="176949"/>
            <a:ext cx="11672347" cy="1587996"/>
          </a:xfrm>
          <a:prstGeom prst="rect">
            <a:avLst/>
          </a:prstGeom>
        </p:spPr>
      </p:pic>
      <p:pic>
        <p:nvPicPr>
          <p:cNvPr id="19" name="Graphic 18">
            <a:extLst>
              <a:ext uri="{FF2B5EF4-FFF2-40B4-BE49-F238E27FC236}">
                <a16:creationId xmlns:a16="http://schemas.microsoft.com/office/drawing/2014/main" id="{CEA02C12-AA8E-4CA5-A1E8-56BECABEB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8291" y="3783612"/>
            <a:ext cx="8067675" cy="628650"/>
          </a:xfrm>
          <a:prstGeom prst="rect">
            <a:avLst/>
          </a:prstGeom>
        </p:spPr>
      </p:pic>
      <p:pic>
        <p:nvPicPr>
          <p:cNvPr id="21" name="Graphic 20">
            <a:extLst>
              <a:ext uri="{FF2B5EF4-FFF2-40B4-BE49-F238E27FC236}">
                <a16:creationId xmlns:a16="http://schemas.microsoft.com/office/drawing/2014/main" id="{5C51B96C-A331-459B-905B-C23CE1A8A2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8291" y="2889315"/>
            <a:ext cx="5667375" cy="628650"/>
          </a:xfrm>
          <a:prstGeom prst="rect">
            <a:avLst/>
          </a:prstGeom>
        </p:spPr>
      </p:pic>
      <p:pic>
        <p:nvPicPr>
          <p:cNvPr id="23" name="Graphic 22">
            <a:extLst>
              <a:ext uri="{FF2B5EF4-FFF2-40B4-BE49-F238E27FC236}">
                <a16:creationId xmlns:a16="http://schemas.microsoft.com/office/drawing/2014/main" id="{5675DA1C-881E-4868-B92B-554110ED6FD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8291" y="4677909"/>
            <a:ext cx="8648700" cy="628650"/>
          </a:xfrm>
          <a:prstGeom prst="rect">
            <a:avLst/>
          </a:prstGeom>
        </p:spPr>
      </p:pic>
      <p:pic>
        <p:nvPicPr>
          <p:cNvPr id="25" name="Graphic 24">
            <a:extLst>
              <a:ext uri="{FF2B5EF4-FFF2-40B4-BE49-F238E27FC236}">
                <a16:creationId xmlns:a16="http://schemas.microsoft.com/office/drawing/2014/main" id="{B090325A-BD44-4061-8738-16C2B6C431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8291" y="1991635"/>
            <a:ext cx="5257800" cy="628650"/>
          </a:xfrm>
          <a:prstGeom prst="rect">
            <a:avLst/>
          </a:prstGeom>
        </p:spPr>
      </p:pic>
    </p:spTree>
    <p:extLst>
      <p:ext uri="{BB962C8B-B14F-4D97-AF65-F5344CB8AC3E}">
        <p14:creationId xmlns:p14="http://schemas.microsoft.com/office/powerpoint/2010/main" val="25734094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Type Trem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347045-B1A2-41D8-900A-6810A045A91E}"/>
              </a:ext>
            </a:extLst>
          </p:cNvPr>
          <p:cNvSpPr/>
          <p:nvPr userDrawn="1"/>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8">
            <a:extLst>
              <a:ext uri="{FF2B5EF4-FFF2-40B4-BE49-F238E27FC236}">
                <a16:creationId xmlns:a16="http://schemas.microsoft.com/office/drawing/2014/main" id="{13030621-E1A6-42A1-9A02-04FEE6DB0128}"/>
              </a:ext>
            </a:extLst>
          </p:cNvPr>
          <p:cNvPicPr>
            <a:picLocks noChangeAspect="1"/>
          </p:cNvPicPr>
          <p:nvPr userDrawn="1"/>
        </p:nvPicPr>
        <p:blipFill>
          <a:blip r:embed="rId2"/>
          <a:stretch>
            <a:fillRect/>
          </a:stretch>
        </p:blipFill>
        <p:spPr>
          <a:xfrm>
            <a:off x="0" y="326936"/>
            <a:ext cx="12229973" cy="1690914"/>
          </a:xfrm>
          <a:prstGeom prst="rect">
            <a:avLst/>
          </a:prstGeom>
        </p:spPr>
      </p:pic>
      <p:pic>
        <p:nvPicPr>
          <p:cNvPr id="9" name="Graphic 8">
            <a:extLst>
              <a:ext uri="{FF2B5EF4-FFF2-40B4-BE49-F238E27FC236}">
                <a16:creationId xmlns:a16="http://schemas.microsoft.com/office/drawing/2014/main" id="{9150C016-329C-4A30-9258-2F1A15EF13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3067" y="2306378"/>
            <a:ext cx="8067675" cy="628650"/>
          </a:xfrm>
          <a:prstGeom prst="rect">
            <a:avLst/>
          </a:prstGeom>
        </p:spPr>
      </p:pic>
      <p:pic>
        <p:nvPicPr>
          <p:cNvPr id="11" name="Graphic 10">
            <a:extLst>
              <a:ext uri="{FF2B5EF4-FFF2-40B4-BE49-F238E27FC236}">
                <a16:creationId xmlns:a16="http://schemas.microsoft.com/office/drawing/2014/main" id="{FF28B599-8A3F-4383-853A-9A6A11D953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3067" y="3223556"/>
            <a:ext cx="5667375" cy="628650"/>
          </a:xfrm>
          <a:prstGeom prst="rect">
            <a:avLst/>
          </a:prstGeom>
        </p:spPr>
      </p:pic>
      <p:pic>
        <p:nvPicPr>
          <p:cNvPr id="13" name="Graphic 12">
            <a:extLst>
              <a:ext uri="{FF2B5EF4-FFF2-40B4-BE49-F238E27FC236}">
                <a16:creationId xmlns:a16="http://schemas.microsoft.com/office/drawing/2014/main" id="{C38A9D6F-7A5D-4F2D-B77D-E2CE24C81BE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83067" y="5057912"/>
            <a:ext cx="5257800" cy="628650"/>
          </a:xfrm>
          <a:prstGeom prst="rect">
            <a:avLst/>
          </a:prstGeom>
        </p:spPr>
      </p:pic>
      <p:pic>
        <p:nvPicPr>
          <p:cNvPr id="15" name="Graphic 14">
            <a:extLst>
              <a:ext uri="{FF2B5EF4-FFF2-40B4-BE49-F238E27FC236}">
                <a16:creationId xmlns:a16="http://schemas.microsoft.com/office/drawing/2014/main" id="{DBF67915-9489-49E1-8EA9-D3B86D048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83067" y="4140734"/>
            <a:ext cx="8648700" cy="628650"/>
          </a:xfrm>
          <a:prstGeom prst="rect">
            <a:avLst/>
          </a:prstGeom>
        </p:spPr>
      </p:pic>
    </p:spTree>
    <p:extLst>
      <p:ext uri="{BB962C8B-B14F-4D97-AF65-F5344CB8AC3E}">
        <p14:creationId xmlns:p14="http://schemas.microsoft.com/office/powerpoint/2010/main" val="813890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White Type Trem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347045-B1A2-41D8-900A-6810A045A91E}"/>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&lt;?xml version="1.0" encoding="UTF-8"?&gt;&lt;</a:t>
            </a:r>
            <a:r>
              <a:rPr lang="en-US" err="1"/>
              <a:t>svg</a:t>
            </a:r>
            <a:r>
              <a:rPr lang="en-US"/>
              <a:t> id="Layer_1" </a:t>
            </a:r>
            <a:r>
              <a:rPr lang="en-US" err="1"/>
              <a:t>xmlns</a:t>
            </a:r>
            <a:r>
              <a:rPr lang="en-US"/>
              <a:t>="http://www.w3.org/2000/svg" </a:t>
            </a:r>
            <a:r>
              <a:rPr lang="en-US" err="1"/>
              <a:t>viewBox</a:t>
            </a:r>
            <a:r>
              <a:rPr lang="en-US"/>
              <a:t>="0 0 594.71 65.53"&gt;&lt;</a:t>
            </a:r>
            <a:r>
              <a:rPr lang="en-US" err="1"/>
              <a:t>defs</a:t>
            </a:r>
            <a:r>
              <a:rPr lang="en-US"/>
              <a:t>&gt;&lt;style&gt;.cls-1{fill:#212c56;}&lt;/style&gt;&lt;/</a:t>
            </a:r>
            <a:r>
              <a:rPr lang="en-US" err="1"/>
              <a:t>defs</a:t>
            </a:r>
            <a:r>
              <a:rPr lang="en-US"/>
              <a:t>&gt;&lt;g&gt;&lt;path class="cls-1" d="M1,63.44V2.05H13.06l25.12,41V2.05h11.52V63.44h-12.44L12.52,23.4V63.44H1Z"/&gt;&lt;path class="cls-1" d="M50.7,64.44h-13.99L13.52,26.92v37.51H0V1.05H13.62l23.56,38.45V1.05h13.52v63.39Zm-12.88-2h10.88V3.05h-9.52V46.59L12.5,3.05H2V62.44H11.52V19.88l26.31,42.55Z"/&gt;&lt;/g&gt;&lt;g&gt;&lt;path class="cls-1" d="M118.17,63.44h-13.48l-5.36-13.95h-24.54l-5.07,13.95h-13.15L80.48,2.05h13.11l24.58,61.39Zm-22.82-24.29l-8.46-22.78-8.29,22.78h16.75Z"/&gt;&lt;path class="cls-1" d="M119.65,64.44h-15.65l-5.36-13.95h-23.15l-5.07,13.95h-15.31L79.8,1.05h14.47l25.38,63.39Zm-14.27-2h11.32L92.91,3.05h-11.75l-23.13,59.39h10.99l5.07-13.95h25.93l5.36,13.95Zm-8.59-22.29h-19.62l9.71-26.68,9.91,26.68Zm-16.76-2h13.88l-7.01-18.88-6.87,18.88Z"/&gt;&lt;/g&gt;&lt;g&gt;&lt;path class="cls-1" d="M121.6,43.46l12.06-1.17c.73,4.05,2.2,7.02,4.42,8.92,2.22,1.9,5.21,2.85,8.98,2.85,3.99,0,7-.84,9.02-2.53,2.02-1.69,3.04-3.66,3.04-5.92,0-1.45-.43-2.69-1.28-3.71-.85-1.02-2.34-1.91-4.46-2.66-1.45-.5-4.76-1.4-9.92-2.68-6.64-1.65-11.31-3.67-13.99-6.07-3.77-3.38-5.65-7.5-5.65-12.35,0-3.13,.89-6.05,2.66-8.77,1.77-2.72,4.33-4.79,7.66-6.22,3.34-1.42,7.36-2.13,12.08-2.13,7.71,0,13.5,1.69,17.4,5.07,3.89,3.38,5.94,7.89,6.13,13.53l-12.4,.54c-.53-3.15-1.67-5.42-3.41-6.8-1.75-1.38-4.36-2.07-7.85-2.07s-6.42,.74-8.46,2.22c-1.31,.95-1.97,2.22-1.97,3.81,0,1.45,.61,2.69,1.84,3.73,1.56,1.31,5.36,2.68,11.39,4.1,6.03,1.42,10.49,2.9,13.38,4.42s5.15,3.6,6.78,6.24c1.63,2.64,2.45,5.9,2.45,9.78,0,3.52-.98,6.81-2.93,9.88s-4.72,5.35-8.29,6.85c-3.57,1.49-8.03,2.24-13.36,2.24-7.76,0-13.72-1.79-17.88-5.38-4.16-3.59-6.64-8.82-7.45-15.68Z"/&gt;&lt;path class="cls-1" d="M146.94,65.53c-7.97,0-14.21-1.89-18.53-5.62-4.34-3.74-6.96-9.23-7.79-16.32l-.12-1.01,13.99-1.36,.16,.91c.68,3.8,2.05,6.6,4.08,8.34,2.02,1.73,4.83,2.61,8.33,2.61,3.73,0,6.55-.77,8.38-2.3,1.8-1.5,2.68-3.19,2.68-5.16,0-1.22-.34-2.22-1.04-3.06-.73-.88-2.09-1.67-4.03-2.36-1.4-.48-4.71-1.38-9.83-2.65-6.87-1.7-11.58-3.76-14.41-6.3-3.97-3.56-5.99-7.97-5.99-13.1,0-3.31,.95-6.45,2.82-9.32,1.87-2.88,4.6-5.1,8.11-6.59,3.45-1.47,7.64-2.21,12.47-2.21,7.92,0,13.99,1.79,18.05,5.31,4.09,3.55,6.27,8.35,6.48,14.25l.03,.99-14.27,.63-.15-.87c-.49-2.89-1.51-4.97-3.05-6.19-1.56-1.23-3.99-1.86-7.23-1.86s-6.02,.68-7.87,2.03c-1.05,.76-1.56,1.74-1.56,3,0,1.15,.49,2.12,1.49,2.96,.99,.83,3.69,2.18,10.98,3.9,6.08,1.44,10.67,2.95,13.62,4.51,3.03,1.6,5.45,3.82,7.17,6.6,1.72,2.79,2.6,6.25,2.6,10.3,0,3.69-1.04,7.2-3.09,10.42-2.06,3.23-5,5.67-8.75,7.23-3.68,1.54-8.31,2.32-13.74,2.32Zm-24.21-21.17c.89,6.09,3.24,10.8,6.98,14.03,3.95,3.41,9.75,5.14,17.23,5.14,5.17,0,9.54-.73,12.97-2.16,3.36-1.41,6-3.58,7.83-6.46,1.84-2.89,2.78-6.04,2.78-9.35,0-3.67-.77-6.79-2.3-9.25-1.53-2.47-3.69-4.45-6.4-5.88-2.8-1.47-7.22-2.93-13.14-4.33-6.24-1.47-10.1-2.88-11.8-4.31-1.46-1.23-2.2-2.74-2.2-4.49,0-1.92,.8-3.48,2.38-4.62,2.2-1.6,5.24-2.41,9.04-2.41s6.55,.77,8.47,2.29c1.77,1.4,2.98,3.6,3.61,6.55l10.52-.46c-.37-4.92-2.26-8.8-5.74-11.82-3.69-3.2-9.32-4.82-16.74-4.82-4.56,0-8.49,.69-11.69,2.05-3.13,1.34-5.56,3.3-7.22,5.84-1.66,2.54-2.5,5.31-2.5,8.23,0,4.6,1.74,8.4,5.32,11.61,2.54,2.28,7.11,4.25,13.56,5.85,5.25,1.31,8.53,2.19,10.01,2.71,2.32,.83,3.92,1.79,4.9,2.96,1,1.2,1.51,2.66,1.51,4.35,0,2.56-1.14,4.81-3.4,6.69-2.2,1.84-5.45,2.77-9.66,2.77s-7.24-1.04-9.63-3.09c-2.22-1.9-3.75-4.79-4.57-8.6l-10.13,.99Z"/&gt;&lt;/g&gt;&lt;g&gt;&lt;path class="cls-1" d="M237.3,63.44h-13.48l-5.36-13.95h-24.54l-5.07,13.95h-13.15L199.62,2.05h13.11l24.58,61.39Zm-22.82-24.29l-8.46-22.78-8.29,22.78h16.75Z"/&gt;&lt;path class="cls-1" d="M238.78,64.44h-15.65l-5.36-13.95h-23.15l-5.07,13.95h-15.31L198.93,1.05h14.47l25.38,63.39Zm-14.27-2h11.32L212.05,3.05h-11.75l-23.13,59.39h10.99l5.07-13.95h25.93l5.36,13.95Zm-8.59-22.29h-19.62l9.71-26.68,9.91,26.68Zm-16.76-2h13.88l-7.01-18.88-6.87,18.88Z"/&gt;&lt;/g&gt;&lt;path class="cls-1" d="M299.44,64.44h-48.69V1.05h47.52V13.43h-33.12v11.61h30.82v12.34h-30.82v14.71h34.3v12.34Zm-46.69-2h44.69v-8.34h-34.3v-18.71h30.82v-8.34h-30.82V11.43h33.12V3.05h-43.52V62.44Z"/&gt;&lt;path class="cls-1" d="M322.34,64.44h-14.4V1.05h20.89c7.7,0,12.6,.31,15,.96,3.71,.97,6.87,3.11,9.37,6.37,2.5,3.25,3.77,7.48,3.77,12.57,0,3.92-.73,7.27-2.17,9.98-1.44,2.7-3.3,4.85-5.52,6.4-2.21,1.53-4.49,2.57-6.79,3.07-3.03,.6-7.42,.9-13.07,.9h-7.08v23.16Zm-12.4-2h10.4v-23.16h9.08c5.52,0,9.78-.29,12.66-.86,2.02-.44,4.06-1.37,6.05-2.75,1.97-1.37,3.61-3.29,4.9-5.7,1.28-2.41,1.93-5.45,1.93-9.04,0-4.64-1.13-8.46-3.35-11.35-2.22-2.89-5.02-4.79-8.3-5.65-2.2-.59-7.07-.89-14.49-.89h-18.89V62.44Zm18.18-31.58h-7.78V11.43h6.99c4.57,0,7.55,.14,9.1,.44,2.21,.4,4.08,1.42,5.54,3.03,1.48,1.63,2.23,3.72,2.23,6.2,0,2.01-.53,3.81-1.58,5.34-1.05,1.53-2.51,2.67-4.34,3.38-1.78,.69-5.1,1.03-10.16,1.03Zm-5.78-2h5.78c4.74,0,7.91-.3,9.44-.89,1.47-.57,2.58-1.44,3.41-2.65,.83-1.21,1.23-2.59,1.23-4.21,0-1.99-.56-3.58-1.71-4.86-1.17-1.29-2.62-2.08-4.42-2.41-1.42-.27-4.36-.4-8.74-.4h-4.99v15.42Z"/&gt;&lt;path class="cls-1" d="M388.34,65.53c-7.97,0-14.21-1.89-18.53-5.62-4.34-3.74-6.96-9.23-7.79-16.32l-.12-1.01,13.99-1.36,.16,.91c.68,3.8,2.05,6.6,4.08,8.34,2.02,1.73,4.83,2.61,8.33,2.61,3.73,0,6.55-.77,8.38-2.3,1.8-1.5,2.68-3.19,2.68-5.16,0-1.22-.34-2.22-1.04-3.06-.73-.88-2.09-1.67-4.03-2.36-1.4-.48-4.71-1.38-9.83-2.65-6.87-1.7-11.58-3.76-14.41-6.3-3.97-3.56-5.99-7.97-5.99-13.1,0-3.31,.95-6.45,2.82-9.32,1.87-2.88,4.6-5.1,8.11-6.59,3.45-1.47,7.64-2.21,12.47-2.21,7.92,0,13.99,1.79,18.05,5.31,4.09,3.55,6.27,8.35,6.48,14.25l.03,.99-14.27,.63-.15-.87c-.49-2.89-1.51-4.97-3.05-6.19-1.56-1.23-3.99-1.86-7.23-1.86s-6.02,.68-7.87,2.03c-1.05,.76-1.56,1.74-1.56,3,0,1.15,.49,2.12,1.49,2.96,.99,.83,3.69,2.18,10.98,3.9,6.08,1.44,10.67,2.95,13.62,4.51,3.03,1.6,5.45,3.82,7.17,6.6,1.72,2.79,2.6,6.25,2.6,10.3,0,3.69-1.04,7.2-3.09,10.42-2.06,3.23-5,5.67-8.75,7.23-3.68,1.54-8.31,2.32-13.74,2.32Zm-24.21-21.17c.89,6.09,3.24,10.8,6.98,14.03,3.95,3.41,9.75,5.14,17.23,5.14,5.17,0,9.54-.73,12.97-2.16,3.36-1.41,6-3.58,7.83-6.46,1.84-2.89,2.78-6.04,2.78-9.35,0-3.67-.77-6.79-2.3-9.25-1.53-2.47-3.69-4.45-6.4-5.88-2.8-1.47-7.22-2.93-13.14-4.33-6.24-1.47-10.1-2.88-11.8-4.31-1.46-1.23-2.2-2.74-2.2-4.49,0-1.92,.8-3.48,2.38-4.62,2.2-1.6,5.24-2.41,9.04-2.41s6.55,.77,8.47,2.29c1.77,1.4,2.98,3.6,3.61,6.55l10.52-.46c-.37-4.92-2.26-8.8-5.74-11.82-3.69-3.2-9.32-4.82-16.74-4.82-4.56,0-8.49,.69-11.69,2.05-3.13,1.34-5.56,3.3-7.22,5.84-1.66,2.54-2.5,5.31-2.5,8.23,0,4.6,1.74,8.4,5.32,11.61,2.54,2.28,7.11,4.25,13.56,5.85,5.25,1.31,8.53,2.19,10.01,2.71,2.32,.83,3.92,1.79,4.9,2.96,1,1.2,1.51,2.66,1.51,4.35,0,2.56-1.14,4.81-3.4,6.69-2.2,1.84-5.45,2.77-9.66,2.77s-7.24-1.04-9.63-3.09c-2.22-1.9-3.75-4.79-4.57-8.6l-10.13,.99Z"/&gt;&lt;path class="cls-1" d="M449.15,65.48c-8.4,0-15.41-2.92-20.83-8.67-5.4-5.73-8.15-13.65-8.15-23.53,0-10.43,2.75-18.67,8.18-24.49,5.45-5.84,12.7-8.8,21.54-8.8,7.74,0,14.13,2.33,18.99,6.93,2.91,2.74,5.12,6.69,6.56,11.76l.29,1-14.27,3.41-.23-.98c-.67-2.94-2.08-5.29-4.19-6.98-2.11-1.69-4.73-2.55-7.77-2.55-4.29,0-7.66,1.49-10.32,4.55-2.66,3.06-4.01,8.18-4.01,15.22,0,7.48,1.33,12.84,3.95,15.94,2.62,3.09,5.93,4.59,10.12,4.59,3.07,0,5.63-.95,7.84-2.89,2.2-1.94,3.81-5.09,4.8-9.36l.24-1.06,13.97,4.43-.25,.93c-1.89,6.89-5.11,12.09-9.55,15.46-4.44,3.37-10.13,5.08-16.92,5.08Zm.75-63.48c-8.27,0-15.03,2.75-20.08,8.16-5.07,5.44-7.65,13.22-7.65,23.12,0,9.35,2.56,16.81,7.6,22.16,5.03,5.33,11.55,8.04,19.37,8.04,6.33,0,11.62-1.57,15.71-4.68,3.89-2.95,6.77-7.48,8.57-13.47l-10.07-3.19c-1.1,4.16-2.83,7.3-5.16,9.36-2.55,2.25-5.63,3.39-9.16,3.39-4.75,0-8.67-1.78-11.65-5.29-2.94-3.46-4.42-9.26-4.42-17.23,0-7.53,1.51-13.09,4.49-16.53,3.02-3.48,7-5.24,11.83-5.24,3.51,0,6.55,1,9.02,2.98,2.23,1.78,3.79,4.17,4.64,7.12l10.29-2.46c-1.33-4.23-3.25-7.54-5.71-9.85-4.48-4.24-10.4-6.39-17.61-6.39Z"/&gt;&lt;path class="cls-1" d="M505.47,65.44c-4.21,0-8.29-.96-12.11-2.87-3.87-1.93-6.85-4.79-8.87-8.52-2-3.69-3.01-8.23-3.01-13.48,0-4.05,1.01-8.03,3-11.81,2.01-3.82,4.9-6.77,8.59-8.79,3.66-2,7.81-3.01,12.31-3.01,6.97,0,12.78,2.31,17.25,6.85,4.47,4.54,6.74,10.35,6.74,17.26s-2.29,12.83-6.8,17.43c-4.52,4.6-10.27,6.94-17.11,6.94Zm-.08-46.48c-4.16,0-7.98,.93-11.35,2.77-3.34,1.82-5.96,4.5-7.78,7.96-1.84,3.5-2.77,7.16-2.77,10.88,0,4.92,.93,9.13,2.77,12.53,1.82,3.36,4.51,5.94,8,7.68,3.54,1.76,7.32,2.66,11.22,2.66,6.28,0,11.55-2.13,15.68-6.34,4.13-4.21,6.23-9.61,6.23-16.03s-2.07-11.7-6.16-15.86c-4.08-4.15-9.41-6.25-15.83-6.25Zm.04,36.89c-3.35,0-6.21-1.3-8.49-3.85-2.25-2.52-3.39-6.16-3.39-10.8s1.14-8.28,3.39-10.8c2.28-2.56,5.14-3.85,8.49-3.85s6.21,1.3,8.47,3.85c2.24,2.52,3.37,6.13,3.37,10.71s-1.13,8.36-3.37,10.88c-2.27,2.56-5.12,3.85-8.47,3.85Zm0-27.3c-2.8,0-5.09,1.04-7,3.18-1.92,2.14-2.89,5.33-2.89,9.47s.97,7.32,2.89,9.47c1.91,2.14,4.2,3.18,7,3.18s5.08-1.04,6.98-3.18c1.9-2.15,2.87-5.36,2.87-9.55s-.96-7.24-2.87-9.39c-1.9-2.14-4.18-3.18-6.98-3.18Z"/&gt;&lt;path class="cls-1" d="M594.71,64.44h-17.16l-9.26-13.8c-3.14-4.71-5.3-7.7-6.43-8.89-1.06-1.12-2.18-1.89-3.33-2.3-1.2-.42-3.19-.63-5.91-.63h-1.51v25.63h-14.4V1.05h27.09c6.74,0,11.53,.56,14.65,1.72,3.17,1.18,5.74,3.29,7.64,6.29,1.88,2.97,2.83,6.41,2.83,10.21,0,4.84-1.45,8.9-4.32,12.08-2.41,2.67-5.83,4.52-10.19,5.52,1.81,1.23,3.37,2.56,4.68,3.95,1.78,1.92,4.2,5.32,7.17,10.12l8.45,13.5Zm-16.1-2h12.49l-6.54-10.45c-2.91-4.7-5.24-8-6.94-9.82-1.67-1.79-3.83-3.46-6.41-4.97l-2.47-1.44,2.83-.41c5.13-.74,9.01-2.54,11.55-5.35,2.52-2.8,3.8-6.41,3.8-10.74,0-3.42-.85-6.49-2.52-9.14-1.66-2.62-3.89-4.46-6.64-5.48-2.85-1.06-7.54-1.59-13.95-1.59h-25.09V62.44h10.4v-25.63h3.51c2.99,0,5.14,.24,6.57,.75,1.46,.51,2.85,1.46,4.12,2.81,1.22,1.3,3.39,4.29,6.64,9.16l8.66,12.91Zm-19.33-33.43h-10.17V11.43h10.67c5.11,0,8.12,.07,9.18,.22,2.26,.38,4.03,1.3,5.29,2.74,1.26,1.45,1.9,3.36,1.9,5.66,0,2.04-.48,3.78-1.43,5.17-.96,1.41-2.3,2.41-3.98,2.98-1.6,.54-5.35,.81-11.46,.81Zm-8.17-2h8.17c7.23,0,9.87-.38,10.82-.7,1.28-.43,2.25-1.16,2.97-2.21,.72-1.05,1.08-2.41,1.08-4.04,0-1.83-.46-3.26-1.41-4.35-.96-1.1-2.29-1.78-4.08-2.08-.63-.09-2.71-.2-8.88-.2h-8.67v13.58Z"/&gt;&lt;/</a:t>
            </a:r>
            <a:r>
              <a:rPr lang="en-US" err="1"/>
              <a:t>svg</a:t>
            </a:r>
            <a:r>
              <a:rPr lang="en-US"/>
              <a:t>&gt;</a:t>
            </a:r>
          </a:p>
        </p:txBody>
      </p:sp>
      <p:pic>
        <p:nvPicPr>
          <p:cNvPr id="17" name="Graphic 16">
            <a:extLst>
              <a:ext uri="{FF2B5EF4-FFF2-40B4-BE49-F238E27FC236}">
                <a16:creationId xmlns:a16="http://schemas.microsoft.com/office/drawing/2014/main" id="{E55F52D3-0E96-4B1B-AD38-4D6B5ECA6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8291" y="176949"/>
            <a:ext cx="11672347" cy="1587996"/>
          </a:xfrm>
          <a:prstGeom prst="rect">
            <a:avLst/>
          </a:prstGeom>
        </p:spPr>
      </p:pic>
      <p:pic>
        <p:nvPicPr>
          <p:cNvPr id="19" name="Graphic 18">
            <a:extLst>
              <a:ext uri="{FF2B5EF4-FFF2-40B4-BE49-F238E27FC236}">
                <a16:creationId xmlns:a16="http://schemas.microsoft.com/office/drawing/2014/main" id="{CEA02C12-AA8E-4CA5-A1E8-56BECABEB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8291" y="3783612"/>
            <a:ext cx="8067675" cy="628650"/>
          </a:xfrm>
          <a:prstGeom prst="rect">
            <a:avLst/>
          </a:prstGeom>
        </p:spPr>
      </p:pic>
      <p:pic>
        <p:nvPicPr>
          <p:cNvPr id="21" name="Graphic 20">
            <a:extLst>
              <a:ext uri="{FF2B5EF4-FFF2-40B4-BE49-F238E27FC236}">
                <a16:creationId xmlns:a16="http://schemas.microsoft.com/office/drawing/2014/main" id="{5C51B96C-A331-459B-905B-C23CE1A8A2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8291" y="2889315"/>
            <a:ext cx="5667375" cy="628650"/>
          </a:xfrm>
          <a:prstGeom prst="rect">
            <a:avLst/>
          </a:prstGeom>
        </p:spPr>
      </p:pic>
      <p:pic>
        <p:nvPicPr>
          <p:cNvPr id="23" name="Graphic 22">
            <a:extLst>
              <a:ext uri="{FF2B5EF4-FFF2-40B4-BE49-F238E27FC236}">
                <a16:creationId xmlns:a16="http://schemas.microsoft.com/office/drawing/2014/main" id="{5675DA1C-881E-4868-B92B-554110ED6FD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8291" y="4677909"/>
            <a:ext cx="8648700" cy="628650"/>
          </a:xfrm>
          <a:prstGeom prst="rect">
            <a:avLst/>
          </a:prstGeom>
        </p:spPr>
      </p:pic>
      <p:pic>
        <p:nvPicPr>
          <p:cNvPr id="25" name="Graphic 24">
            <a:extLst>
              <a:ext uri="{FF2B5EF4-FFF2-40B4-BE49-F238E27FC236}">
                <a16:creationId xmlns:a16="http://schemas.microsoft.com/office/drawing/2014/main" id="{B090325A-BD44-4061-8738-16C2B6C431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8291" y="1991635"/>
            <a:ext cx="5257800" cy="628650"/>
          </a:xfrm>
          <a:prstGeom prst="rect">
            <a:avLst/>
          </a:prstGeom>
        </p:spPr>
      </p:pic>
    </p:spTree>
    <p:extLst>
      <p:ext uri="{BB962C8B-B14F-4D97-AF65-F5344CB8AC3E}">
        <p14:creationId xmlns:p14="http://schemas.microsoft.com/office/powerpoint/2010/main" val="2573409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glin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347045-B1A2-41D8-900A-6810A045A91E}"/>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F3EA84-FDE3-41BF-B042-DF655E3613DC}"/>
              </a:ext>
            </a:extLst>
          </p:cNvPr>
          <p:cNvSpPr txBox="1">
            <a:spLocks noChangeArrowheads="1"/>
          </p:cNvSpPr>
          <p:nvPr userDrawn="1"/>
        </p:nvSpPr>
        <p:spPr bwMode="auto">
          <a:xfrm>
            <a:off x="204788" y="169863"/>
            <a:ext cx="9191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Building a Diverse STEM Workforce</a:t>
            </a:r>
            <a:endParaRPr lang="id-ID" altLang="en-US" b="0">
              <a:solidFill>
                <a:srgbClr val="002060"/>
              </a:solidFill>
              <a:latin typeface="+mn-lt"/>
            </a:endParaRPr>
          </a:p>
        </p:txBody>
      </p:sp>
      <p:sp>
        <p:nvSpPr>
          <p:cNvPr id="10" name="TextBox 9">
            <a:extLst>
              <a:ext uri="{FF2B5EF4-FFF2-40B4-BE49-F238E27FC236}">
                <a16:creationId xmlns:a16="http://schemas.microsoft.com/office/drawing/2014/main" id="{2D90AD67-7312-4CF5-9A2D-BC2DDE179695}"/>
              </a:ext>
            </a:extLst>
          </p:cNvPr>
          <p:cNvSpPr txBox="1">
            <a:spLocks noChangeArrowheads="1"/>
          </p:cNvSpPr>
          <p:nvPr userDrawn="1"/>
        </p:nvSpPr>
        <p:spPr bwMode="auto">
          <a:xfrm>
            <a:off x="204788" y="925513"/>
            <a:ext cx="7754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Creating Unique Opportunities</a:t>
            </a:r>
            <a:endParaRPr lang="id-ID" altLang="en-US" b="0">
              <a:solidFill>
                <a:srgbClr val="002060"/>
              </a:solidFill>
              <a:latin typeface="+mn-lt"/>
            </a:endParaRPr>
          </a:p>
        </p:txBody>
      </p:sp>
      <p:sp>
        <p:nvSpPr>
          <p:cNvPr id="11" name="TextBox 10">
            <a:extLst>
              <a:ext uri="{FF2B5EF4-FFF2-40B4-BE49-F238E27FC236}">
                <a16:creationId xmlns:a16="http://schemas.microsoft.com/office/drawing/2014/main" id="{3A77663E-36E0-4CD6-B7E9-1711D46A6C8C}"/>
              </a:ext>
            </a:extLst>
          </p:cNvPr>
          <p:cNvSpPr txBox="1">
            <a:spLocks noChangeArrowheads="1"/>
          </p:cNvSpPr>
          <p:nvPr userDrawn="1"/>
        </p:nvSpPr>
        <p:spPr bwMode="auto">
          <a:xfrm>
            <a:off x="204788" y="1679576"/>
            <a:ext cx="10047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Attracting Diverse Groups of Students to STEM</a:t>
            </a:r>
            <a:endParaRPr lang="id-ID" altLang="en-US" b="0">
              <a:solidFill>
                <a:srgbClr val="002060"/>
              </a:solidFill>
              <a:latin typeface="+mn-lt"/>
            </a:endParaRPr>
          </a:p>
        </p:txBody>
      </p:sp>
      <p:sp>
        <p:nvSpPr>
          <p:cNvPr id="13" name="TextBox 12">
            <a:extLst>
              <a:ext uri="{FF2B5EF4-FFF2-40B4-BE49-F238E27FC236}">
                <a16:creationId xmlns:a16="http://schemas.microsoft.com/office/drawing/2014/main" id="{0A51D766-FFFB-4E0C-B08B-92F1FACBFFF4}"/>
              </a:ext>
            </a:extLst>
          </p:cNvPr>
          <p:cNvSpPr txBox="1">
            <a:spLocks noChangeArrowheads="1"/>
          </p:cNvSpPr>
          <p:nvPr userDrawn="1"/>
        </p:nvSpPr>
        <p:spPr bwMode="auto">
          <a:xfrm>
            <a:off x="204788" y="6241526"/>
            <a:ext cx="9259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1">
                <a:solidFill>
                  <a:srgbClr val="002060"/>
                </a:solidFill>
                <a:latin typeface="+mn-lt"/>
              </a:rPr>
              <a:t>The Next Generation of Explorers</a:t>
            </a:r>
            <a:endParaRPr lang="id-ID" altLang="en-US" b="1">
              <a:solidFill>
                <a:srgbClr val="00B0F0"/>
              </a:solidFill>
              <a:latin typeface="+mn-lt"/>
            </a:endParaRPr>
          </a:p>
        </p:txBody>
      </p:sp>
      <p:sp>
        <p:nvSpPr>
          <p:cNvPr id="14" name="TextBox 13">
            <a:extLst>
              <a:ext uri="{FF2B5EF4-FFF2-40B4-BE49-F238E27FC236}">
                <a16:creationId xmlns:a16="http://schemas.microsoft.com/office/drawing/2014/main" id="{4A85F56E-D424-4E3B-93AE-F08A0C892DBE}"/>
              </a:ext>
            </a:extLst>
          </p:cNvPr>
          <p:cNvSpPr txBox="1">
            <a:spLocks noChangeArrowheads="1"/>
          </p:cNvSpPr>
          <p:nvPr userDrawn="1"/>
        </p:nvSpPr>
        <p:spPr bwMode="auto">
          <a:xfrm>
            <a:off x="204788" y="5857181"/>
            <a:ext cx="689525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1">
                <a:solidFill>
                  <a:srgbClr val="002060"/>
                </a:solidFill>
                <a:latin typeface="+mn-lt"/>
              </a:rPr>
              <a:t>INSPIRE - ENGAGE</a:t>
            </a:r>
            <a:r>
              <a:rPr lang="en-US" altLang="en-US" sz="3200" b="1" baseline="0">
                <a:solidFill>
                  <a:srgbClr val="002060"/>
                </a:solidFill>
                <a:latin typeface="+mn-lt"/>
              </a:rPr>
              <a:t> - EDUCATE - EMPLOY</a:t>
            </a:r>
            <a:endParaRPr lang="id-ID" altLang="en-US" b="1">
              <a:solidFill>
                <a:srgbClr val="00B0F0"/>
              </a:solidFill>
              <a:latin typeface="+mn-lt"/>
            </a:endParaRPr>
          </a:p>
        </p:txBody>
      </p:sp>
      <p:sp>
        <p:nvSpPr>
          <p:cNvPr id="18" name="TextBox 17">
            <a:extLst>
              <a:ext uri="{FF2B5EF4-FFF2-40B4-BE49-F238E27FC236}">
                <a16:creationId xmlns:a16="http://schemas.microsoft.com/office/drawing/2014/main" id="{059C517C-BCBB-4D7A-806B-88F46D0CA9A7}"/>
              </a:ext>
            </a:extLst>
          </p:cNvPr>
          <p:cNvSpPr txBox="1">
            <a:spLocks noChangeArrowheads="1"/>
          </p:cNvSpPr>
          <p:nvPr userDrawn="1"/>
        </p:nvSpPr>
        <p:spPr bwMode="auto">
          <a:xfrm>
            <a:off x="204788" y="2375992"/>
            <a:ext cx="9259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Broadening Student</a:t>
            </a:r>
            <a:r>
              <a:rPr lang="en-US" altLang="en-US" sz="3200" b="0" baseline="0">
                <a:solidFill>
                  <a:srgbClr val="002060"/>
                </a:solidFill>
                <a:latin typeface="+mn-lt"/>
              </a:rPr>
              <a:t> Participation</a:t>
            </a:r>
            <a:endParaRPr lang="id-ID" altLang="en-US" b="0">
              <a:solidFill>
                <a:srgbClr val="002060"/>
              </a:solidFill>
              <a:latin typeface="+mn-lt"/>
            </a:endParaRPr>
          </a:p>
        </p:txBody>
      </p:sp>
      <p:sp>
        <p:nvSpPr>
          <p:cNvPr id="21" name="TextBox 20">
            <a:extLst>
              <a:ext uri="{FF2B5EF4-FFF2-40B4-BE49-F238E27FC236}">
                <a16:creationId xmlns:a16="http://schemas.microsoft.com/office/drawing/2014/main" id="{A15E3CCC-0423-4C8A-9787-F699A446FDFD}"/>
              </a:ext>
            </a:extLst>
          </p:cNvPr>
          <p:cNvSpPr txBox="1">
            <a:spLocks noChangeArrowheads="1"/>
          </p:cNvSpPr>
          <p:nvPr userDrawn="1"/>
        </p:nvSpPr>
        <p:spPr bwMode="auto">
          <a:xfrm>
            <a:off x="204788" y="3087574"/>
            <a:ext cx="9259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Enhancing STEM Literacy</a:t>
            </a:r>
            <a:endParaRPr lang="id-ID" altLang="en-US" b="0">
              <a:solidFill>
                <a:srgbClr val="002060"/>
              </a:solidFill>
              <a:latin typeface="+mn-lt"/>
            </a:endParaRPr>
          </a:p>
        </p:txBody>
      </p:sp>
      <p:sp>
        <p:nvSpPr>
          <p:cNvPr id="22" name="TextBox 21">
            <a:extLst>
              <a:ext uri="{FF2B5EF4-FFF2-40B4-BE49-F238E27FC236}">
                <a16:creationId xmlns:a16="http://schemas.microsoft.com/office/drawing/2014/main" id="{9067F192-49AC-488C-A443-1C2D5CEB3CC7}"/>
              </a:ext>
            </a:extLst>
          </p:cNvPr>
          <p:cNvSpPr txBox="1">
            <a:spLocks noChangeArrowheads="1"/>
          </p:cNvSpPr>
          <p:nvPr userDrawn="1"/>
        </p:nvSpPr>
        <p:spPr bwMode="auto">
          <a:xfrm>
            <a:off x="204788" y="3784733"/>
            <a:ext cx="9259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Inspiring the Next Generation to Explore</a:t>
            </a:r>
            <a:endParaRPr lang="id-ID" altLang="en-US" b="0">
              <a:solidFill>
                <a:srgbClr val="002060"/>
              </a:solidFill>
              <a:latin typeface="+mn-lt"/>
            </a:endParaRPr>
          </a:p>
        </p:txBody>
      </p:sp>
      <p:sp>
        <p:nvSpPr>
          <p:cNvPr id="23" name="TextBox 22">
            <a:extLst>
              <a:ext uri="{FF2B5EF4-FFF2-40B4-BE49-F238E27FC236}">
                <a16:creationId xmlns:a16="http://schemas.microsoft.com/office/drawing/2014/main" id="{7E1ADF49-8922-4698-8775-BDBB57D50748}"/>
              </a:ext>
            </a:extLst>
          </p:cNvPr>
          <p:cNvSpPr txBox="1">
            <a:spLocks noChangeArrowheads="1"/>
          </p:cNvSpPr>
          <p:nvPr userDrawn="1"/>
        </p:nvSpPr>
        <p:spPr bwMode="auto">
          <a:xfrm>
            <a:off x="204788" y="4481892"/>
            <a:ext cx="9259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Engaging Students in NASA’s Mission</a:t>
            </a:r>
            <a:endParaRPr lang="id-ID" altLang="en-US" b="0">
              <a:solidFill>
                <a:srgbClr val="002060"/>
              </a:solidFill>
              <a:latin typeface="+mn-lt"/>
            </a:endParaRPr>
          </a:p>
        </p:txBody>
      </p:sp>
      <p:sp>
        <p:nvSpPr>
          <p:cNvPr id="24" name="TextBox 23">
            <a:extLst>
              <a:ext uri="{FF2B5EF4-FFF2-40B4-BE49-F238E27FC236}">
                <a16:creationId xmlns:a16="http://schemas.microsoft.com/office/drawing/2014/main" id="{A9BD9A8B-123B-42F7-9A71-978DA5BA0F0A}"/>
              </a:ext>
            </a:extLst>
          </p:cNvPr>
          <p:cNvSpPr txBox="1">
            <a:spLocks noChangeArrowheads="1"/>
          </p:cNvSpPr>
          <p:nvPr userDrawn="1"/>
        </p:nvSpPr>
        <p:spPr bwMode="auto">
          <a:xfrm>
            <a:off x="204788" y="5138262"/>
            <a:ext cx="9259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r>
              <a:rPr lang="en-US" altLang="en-US" sz="3200" b="0">
                <a:solidFill>
                  <a:srgbClr val="002060"/>
                </a:solidFill>
                <a:latin typeface="+mn-lt"/>
              </a:rPr>
              <a:t>Immersing Students In NASA’s Work</a:t>
            </a:r>
            <a:endParaRPr lang="id-ID" altLang="en-US" b="0">
              <a:solidFill>
                <a:srgbClr val="002060"/>
              </a:solidFill>
              <a:latin typeface="+mn-lt"/>
            </a:endParaRPr>
          </a:p>
        </p:txBody>
      </p:sp>
    </p:spTree>
    <p:extLst>
      <p:ext uri="{BB962C8B-B14F-4D97-AF65-F5344CB8AC3E}">
        <p14:creationId xmlns:p14="http://schemas.microsoft.com/office/powerpoint/2010/main" val="3952091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utoUpdateAnimBg="0"/>
      <p:bldP spid="11" grpId="0" autoUpdateAnimBg="0"/>
      <p:bldP spid="13" grpId="0" autoUpdateAnimBg="0"/>
      <p:bldP spid="14" grpId="0" autoUpdateAnimBg="0"/>
      <p:bldP spid="18" grpId="0" autoUpdateAnimBg="0"/>
      <p:bldP spid="21" grpId="0" autoUpdateAnimBg="0"/>
      <p:bldP spid="22" grpId="0" autoUpdateAnimBg="0"/>
      <p:bldP spid="23" grpId="0" autoUpdateAnimBg="0"/>
      <p:bldP spid="24" grpId="0" autoUpdateAnimBg="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4931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192001" cy="6858000"/>
          </a:xfrm>
          <a:effectLst/>
        </p:spPr>
        <p:txBody>
          <a:bodyPr rtlCol="0">
            <a:normAutofit/>
          </a:bodyPr>
          <a:lstStyle>
            <a:lvl1pPr marL="0" indent="0">
              <a:buNone/>
              <a:defRPr sz="2100">
                <a:ln>
                  <a:noFill/>
                </a:ln>
                <a:solidFill>
                  <a:schemeClr val="bg1">
                    <a:lumMod val="85000"/>
                  </a:schemeClr>
                </a:solidFill>
              </a:defRPr>
            </a:lvl1pPr>
          </a:lstStyle>
          <a:p>
            <a:pPr lvl="0"/>
            <a:endParaRPr lang="en-US" noProof="0"/>
          </a:p>
        </p:txBody>
      </p:sp>
    </p:spTree>
    <p:extLst>
      <p:ext uri="{BB962C8B-B14F-4D97-AF65-F5344CB8AC3E}">
        <p14:creationId xmlns:p14="http://schemas.microsoft.com/office/powerpoint/2010/main" val="533551481"/>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t Justified 4x6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05600" y="1621302"/>
            <a:ext cx="5486400" cy="3657600"/>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3971E4F1-C38A-44F3-9D7C-52304F882F77}"/>
              </a:ext>
            </a:extLst>
          </p:cNvPr>
          <p:cNvSpPr>
            <a:spLocks noGrp="1"/>
          </p:cNvSpPr>
          <p:nvPr>
            <p:ph type="body" sz="quarter" idx="11" hasCustomPrompt="1"/>
          </p:nvPr>
        </p:nvSpPr>
        <p:spPr>
          <a:xfrm>
            <a:off x="387249" y="1620838"/>
            <a:ext cx="5958471" cy="3657600"/>
          </a:xfrm>
          <a:prstGeom prst="rect">
            <a:avLst/>
          </a:prstGeom>
        </p:spPr>
        <p:txBody>
          <a:bodyPr/>
          <a:lstStyle>
            <a:lvl1pPr marL="0" indent="0">
              <a:buNone/>
              <a:defRPr sz="1800">
                <a:solidFill>
                  <a:srgbClr val="002060"/>
                </a:solidFill>
                <a:latin typeface="+mj-lt"/>
              </a:defRPr>
            </a:lvl1pPr>
            <a:lvl2pPr marL="0" indent="0">
              <a:buFont typeface="Arial" panose="020B0604020202020204" pitchFamily="34" charse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10" name="Text Placeholder 9">
            <a:extLst>
              <a:ext uri="{FF2B5EF4-FFF2-40B4-BE49-F238E27FC236}">
                <a16:creationId xmlns:a16="http://schemas.microsoft.com/office/drawing/2014/main" id="{64E878FF-FA73-4AFD-A19E-B4BE3762E406}"/>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17027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262D-6983-6A4C-8357-DC16665FB0B3}"/>
              </a:ext>
            </a:extLst>
          </p:cNvPr>
          <p:cNvSpPr>
            <a:spLocks noGrp="1"/>
          </p:cNvSpPr>
          <p:nvPr>
            <p:ph type="title" hasCustomPrompt="1"/>
          </p:nvPr>
        </p:nvSpPr>
        <p:spPr>
          <a:xfrm>
            <a:off x="419309" y="477835"/>
            <a:ext cx="8978235" cy="835028"/>
          </a:xfrm>
        </p:spPr>
        <p:txBody>
          <a:bodyPr/>
          <a:lstStyle>
            <a:lvl1pPr>
              <a:defRPr b="1" i="0">
                <a:solidFill>
                  <a:srgbClr val="0070C0"/>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799022DE-CA55-634F-86BF-2E40056FCC86}"/>
              </a:ext>
            </a:extLst>
          </p:cNvPr>
          <p:cNvSpPr>
            <a:spLocks noGrp="1"/>
          </p:cNvSpPr>
          <p:nvPr>
            <p:ph type="dt" sz="half" idx="10"/>
          </p:nvPr>
        </p:nvSpPr>
        <p:spPr>
          <a:xfrm>
            <a:off x="419309" y="6278750"/>
            <a:ext cx="1299882" cy="288376"/>
          </a:xfrm>
        </p:spPr>
        <p:txBody>
          <a:bodyPr/>
          <a:lstStyle>
            <a:lvl1pPr>
              <a:defRPr sz="900">
                <a:latin typeface="Arial" panose="020B0604020202020204" pitchFamily="34" charset="0"/>
                <a:cs typeface="Arial" panose="020B0604020202020204" pitchFamily="34" charset="0"/>
              </a:defRPr>
            </a:lvl1pPr>
          </a:lstStyle>
          <a:p>
            <a:r>
              <a:rPr lang="en-US"/>
              <a:t>www.nasa.gov   |</a:t>
            </a:r>
          </a:p>
        </p:txBody>
      </p:sp>
      <p:sp>
        <p:nvSpPr>
          <p:cNvPr id="5" name="Slide Number Placeholder 4">
            <a:extLst>
              <a:ext uri="{FF2B5EF4-FFF2-40B4-BE49-F238E27FC236}">
                <a16:creationId xmlns:a16="http://schemas.microsoft.com/office/drawing/2014/main" id="{68DFDDBD-A6BC-CF46-962A-446370E69FA6}"/>
              </a:ext>
            </a:extLst>
          </p:cNvPr>
          <p:cNvSpPr>
            <a:spLocks noGrp="1"/>
          </p:cNvSpPr>
          <p:nvPr>
            <p:ph type="sldNum" sz="quarter" idx="12"/>
          </p:nvPr>
        </p:nvSpPr>
        <p:spPr>
          <a:xfrm>
            <a:off x="1387718" y="6278750"/>
            <a:ext cx="331473" cy="288376"/>
          </a:xfrm>
        </p:spPr>
        <p:txBody>
          <a:bodyPr/>
          <a:lstStyle>
            <a:lvl1pPr algn="l">
              <a:defRPr sz="900">
                <a:latin typeface="Arial" panose="020B0604020202020204" pitchFamily="34" charset="0"/>
                <a:cs typeface="Arial" panose="020B0604020202020204" pitchFamily="34" charset="0"/>
              </a:defRPr>
            </a:lvl1pPr>
          </a:lstStyle>
          <a:p>
            <a:fld id="{00861779-A3E3-9B4E-9E8C-E5464319F02F}" type="slidenum">
              <a:rPr lang="en-US" smtClean="0"/>
              <a:pPr/>
              <a:t>‹#›</a:t>
            </a:fld>
            <a:endParaRPr lang="en-US"/>
          </a:p>
        </p:txBody>
      </p:sp>
      <p:grpSp>
        <p:nvGrpSpPr>
          <p:cNvPr id="8" name="Group 7">
            <a:extLst>
              <a:ext uri="{FF2B5EF4-FFF2-40B4-BE49-F238E27FC236}">
                <a16:creationId xmlns:a16="http://schemas.microsoft.com/office/drawing/2014/main" id="{CD911974-CA8C-9D4B-881F-60C7C02EBDC7}"/>
              </a:ext>
            </a:extLst>
          </p:cNvPr>
          <p:cNvGrpSpPr/>
          <p:nvPr userDrawn="1"/>
        </p:nvGrpSpPr>
        <p:grpSpPr>
          <a:xfrm>
            <a:off x="0" y="0"/>
            <a:ext cx="12192000" cy="288375"/>
            <a:chOff x="0" y="0"/>
            <a:chExt cx="12192000" cy="288375"/>
          </a:xfrm>
        </p:grpSpPr>
        <p:sp>
          <p:nvSpPr>
            <p:cNvPr id="9" name="Rectangle 8">
              <a:extLst>
                <a:ext uri="{FF2B5EF4-FFF2-40B4-BE49-F238E27FC236}">
                  <a16:creationId xmlns:a16="http://schemas.microsoft.com/office/drawing/2014/main" id="{B1C27280-56A8-BE43-AD8C-BA88196CB8D7}"/>
                </a:ext>
              </a:extLst>
            </p:cNvPr>
            <p:cNvSpPr/>
            <p:nvPr/>
          </p:nvSpPr>
          <p:spPr>
            <a:xfrm>
              <a:off x="0" y="0"/>
              <a:ext cx="12192000" cy="28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6FBEB930-549D-BC4F-9E3F-4688442D8BEE}"/>
                </a:ext>
              </a:extLst>
            </p:cNvPr>
            <p:cNvSpPr/>
            <p:nvPr/>
          </p:nvSpPr>
          <p:spPr>
            <a:xfrm>
              <a:off x="0"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3ABA40B-7024-4E4B-83EB-EF695C58EF2A}"/>
                </a:ext>
              </a:extLst>
            </p:cNvPr>
            <p:cNvSpPr/>
            <p:nvPr/>
          </p:nvSpPr>
          <p:spPr>
            <a:xfrm>
              <a:off x="581343"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9F5EDC1C-7285-894E-831C-0DB6A6DB0363}"/>
                </a:ext>
              </a:extLst>
            </p:cNvPr>
            <p:cNvSpPr/>
            <p:nvPr/>
          </p:nvSpPr>
          <p:spPr>
            <a:xfrm>
              <a:off x="1162685"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6D099DE3-D14B-2E40-9205-C79331AB2D12}"/>
                </a:ext>
              </a:extLst>
            </p:cNvPr>
            <p:cNvSpPr/>
            <p:nvPr/>
          </p:nvSpPr>
          <p:spPr>
            <a:xfrm>
              <a:off x="1744028"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F6322E50-0FA4-594A-B609-4C0B0776CEA2}"/>
                </a:ext>
              </a:extLst>
            </p:cNvPr>
            <p:cNvSpPr/>
            <p:nvPr/>
          </p:nvSpPr>
          <p:spPr>
            <a:xfrm>
              <a:off x="2325371"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844EFBBB-5656-E640-BA2F-92882C55ABDA}"/>
                </a:ext>
              </a:extLst>
            </p:cNvPr>
            <p:cNvSpPr/>
            <p:nvPr/>
          </p:nvSpPr>
          <p:spPr>
            <a:xfrm>
              <a:off x="2906714"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A786101E-B79F-B34F-BC0C-2051A1D20236}"/>
                </a:ext>
              </a:extLst>
            </p:cNvPr>
            <p:cNvSpPr/>
            <p:nvPr/>
          </p:nvSpPr>
          <p:spPr>
            <a:xfrm>
              <a:off x="3488057"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7D8D823C-6024-AB42-A616-C0D652CB5F6A}"/>
                </a:ext>
              </a:extLst>
            </p:cNvPr>
            <p:cNvSpPr/>
            <p:nvPr/>
          </p:nvSpPr>
          <p:spPr>
            <a:xfrm>
              <a:off x="4069400"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88920739-414C-894F-81F6-007902837C7A}"/>
                </a:ext>
              </a:extLst>
            </p:cNvPr>
            <p:cNvSpPr/>
            <p:nvPr/>
          </p:nvSpPr>
          <p:spPr>
            <a:xfrm>
              <a:off x="4650742"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36768131-6853-0948-AFE0-C6525BEB16E8}"/>
                </a:ext>
              </a:extLst>
            </p:cNvPr>
            <p:cNvSpPr/>
            <p:nvPr/>
          </p:nvSpPr>
          <p:spPr>
            <a:xfrm>
              <a:off x="5232085"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223BF404-9953-A643-A5CA-A3B81B4DD6D3}"/>
                </a:ext>
              </a:extLst>
            </p:cNvPr>
            <p:cNvSpPr/>
            <p:nvPr/>
          </p:nvSpPr>
          <p:spPr>
            <a:xfrm>
              <a:off x="5813427"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E7807061-E778-9B42-B50E-4B4C4815FA77}"/>
                </a:ext>
              </a:extLst>
            </p:cNvPr>
            <p:cNvSpPr/>
            <p:nvPr/>
          </p:nvSpPr>
          <p:spPr>
            <a:xfrm>
              <a:off x="6394770"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B629F501-42ED-4444-B69F-BAF83ABC060B}"/>
                </a:ext>
              </a:extLst>
            </p:cNvPr>
            <p:cNvSpPr/>
            <p:nvPr/>
          </p:nvSpPr>
          <p:spPr>
            <a:xfrm>
              <a:off x="6976113"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047FFFAF-480C-F843-A484-0A47B776EAC5}"/>
                </a:ext>
              </a:extLst>
            </p:cNvPr>
            <p:cNvSpPr/>
            <p:nvPr/>
          </p:nvSpPr>
          <p:spPr>
            <a:xfrm>
              <a:off x="7557456"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7A02B82E-581D-214B-AC51-40E29607DB11}"/>
                </a:ext>
              </a:extLst>
            </p:cNvPr>
            <p:cNvSpPr/>
            <p:nvPr/>
          </p:nvSpPr>
          <p:spPr>
            <a:xfrm>
              <a:off x="8138799"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38A3AE26-BFCE-7F41-97B5-C5608E4A8CAF}"/>
                </a:ext>
              </a:extLst>
            </p:cNvPr>
            <p:cNvSpPr/>
            <p:nvPr/>
          </p:nvSpPr>
          <p:spPr>
            <a:xfrm>
              <a:off x="8720142"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DD2B8549-4ACF-CA43-833E-77C997D70611}"/>
                </a:ext>
              </a:extLst>
            </p:cNvPr>
            <p:cNvSpPr/>
            <p:nvPr/>
          </p:nvSpPr>
          <p:spPr>
            <a:xfrm>
              <a:off x="9301484"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93836BBA-A110-4F49-8D7D-AEA9CCF0E151}"/>
                </a:ext>
              </a:extLst>
            </p:cNvPr>
            <p:cNvSpPr/>
            <p:nvPr/>
          </p:nvSpPr>
          <p:spPr>
            <a:xfrm>
              <a:off x="9882826"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15CA7388-4E6A-5540-8ED8-C5E8E403983A}"/>
                </a:ext>
              </a:extLst>
            </p:cNvPr>
            <p:cNvSpPr/>
            <p:nvPr/>
          </p:nvSpPr>
          <p:spPr>
            <a:xfrm>
              <a:off x="10464168"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431F271B-F355-864E-B6A0-8A8DADA662B3}"/>
                </a:ext>
              </a:extLst>
            </p:cNvPr>
            <p:cNvSpPr/>
            <p:nvPr/>
          </p:nvSpPr>
          <p:spPr>
            <a:xfrm>
              <a:off x="11045510" y="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291D69A1-0C4C-6F48-A3C9-CEF65B2F43D6}"/>
                </a:ext>
              </a:extLst>
            </p:cNvPr>
            <p:cNvSpPr/>
            <p:nvPr/>
          </p:nvSpPr>
          <p:spPr>
            <a:xfrm>
              <a:off x="11626850" y="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C80D100-3A29-5543-8A77-9208C31ED838}"/>
              </a:ext>
            </a:extLst>
          </p:cNvPr>
          <p:cNvGrpSpPr/>
          <p:nvPr userDrawn="1"/>
        </p:nvGrpSpPr>
        <p:grpSpPr>
          <a:xfrm>
            <a:off x="0" y="6572250"/>
            <a:ext cx="12192000" cy="288375"/>
            <a:chOff x="0" y="6572250"/>
            <a:chExt cx="12192000" cy="288375"/>
          </a:xfrm>
        </p:grpSpPr>
        <p:sp>
          <p:nvSpPr>
            <p:cNvPr id="32" name="Rectangle 31">
              <a:extLst>
                <a:ext uri="{FF2B5EF4-FFF2-40B4-BE49-F238E27FC236}">
                  <a16:creationId xmlns:a16="http://schemas.microsoft.com/office/drawing/2014/main" id="{F3539FCD-7287-9D4C-81EC-6323151D37A6}"/>
                </a:ext>
              </a:extLst>
            </p:cNvPr>
            <p:cNvSpPr/>
            <p:nvPr/>
          </p:nvSpPr>
          <p:spPr>
            <a:xfrm>
              <a:off x="0" y="6572250"/>
              <a:ext cx="12192000" cy="28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16043BC8-DEED-094D-BCFE-E8CBDDF7CD02}"/>
                </a:ext>
              </a:extLst>
            </p:cNvPr>
            <p:cNvSpPr/>
            <p:nvPr/>
          </p:nvSpPr>
          <p:spPr>
            <a:xfrm>
              <a:off x="0"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680B91FB-AC60-ED43-A9BF-C8F234004563}"/>
                </a:ext>
              </a:extLst>
            </p:cNvPr>
            <p:cNvSpPr/>
            <p:nvPr/>
          </p:nvSpPr>
          <p:spPr>
            <a:xfrm>
              <a:off x="581343"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arallelogram 34">
              <a:extLst>
                <a:ext uri="{FF2B5EF4-FFF2-40B4-BE49-F238E27FC236}">
                  <a16:creationId xmlns:a16="http://schemas.microsoft.com/office/drawing/2014/main" id="{1319BD4B-943A-BA42-8E09-2223B8DD3FF6}"/>
                </a:ext>
              </a:extLst>
            </p:cNvPr>
            <p:cNvSpPr/>
            <p:nvPr/>
          </p:nvSpPr>
          <p:spPr>
            <a:xfrm>
              <a:off x="1162685"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97562FD9-7770-C643-97E3-97DDF299DD93}"/>
                </a:ext>
              </a:extLst>
            </p:cNvPr>
            <p:cNvSpPr/>
            <p:nvPr/>
          </p:nvSpPr>
          <p:spPr>
            <a:xfrm>
              <a:off x="1744028"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5BFA4EED-A771-2A43-9F18-2982F12BB9B1}"/>
                </a:ext>
              </a:extLst>
            </p:cNvPr>
            <p:cNvSpPr/>
            <p:nvPr/>
          </p:nvSpPr>
          <p:spPr>
            <a:xfrm>
              <a:off x="2325371"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A7D1E48-9FFE-5E43-B4CD-90A28DC9FD7D}"/>
                </a:ext>
              </a:extLst>
            </p:cNvPr>
            <p:cNvSpPr/>
            <p:nvPr/>
          </p:nvSpPr>
          <p:spPr>
            <a:xfrm>
              <a:off x="2906714"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A58BDF9B-9C54-C145-BAF5-9AB0E55975E6}"/>
                </a:ext>
              </a:extLst>
            </p:cNvPr>
            <p:cNvSpPr/>
            <p:nvPr/>
          </p:nvSpPr>
          <p:spPr>
            <a:xfrm>
              <a:off x="3488057"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a:extLst>
                <a:ext uri="{FF2B5EF4-FFF2-40B4-BE49-F238E27FC236}">
                  <a16:creationId xmlns:a16="http://schemas.microsoft.com/office/drawing/2014/main" id="{3229C9D6-43CD-5B4B-85B2-E0B12AB4BDAD}"/>
                </a:ext>
              </a:extLst>
            </p:cNvPr>
            <p:cNvSpPr/>
            <p:nvPr/>
          </p:nvSpPr>
          <p:spPr>
            <a:xfrm>
              <a:off x="4069400"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1DB1D5A9-E4BB-B549-B014-A84DB022F715}"/>
                </a:ext>
              </a:extLst>
            </p:cNvPr>
            <p:cNvSpPr/>
            <p:nvPr/>
          </p:nvSpPr>
          <p:spPr>
            <a:xfrm>
              <a:off x="4650742"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256BCE76-28AB-C444-845C-CC20B576FAB2}"/>
                </a:ext>
              </a:extLst>
            </p:cNvPr>
            <p:cNvSpPr/>
            <p:nvPr/>
          </p:nvSpPr>
          <p:spPr>
            <a:xfrm>
              <a:off x="5232085"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00D35922-E152-3F4D-853D-7DEC84D71B61}"/>
                </a:ext>
              </a:extLst>
            </p:cNvPr>
            <p:cNvSpPr/>
            <p:nvPr/>
          </p:nvSpPr>
          <p:spPr>
            <a:xfrm>
              <a:off x="5813427"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931D0152-BD30-1546-92D5-628D0829A789}"/>
                </a:ext>
              </a:extLst>
            </p:cNvPr>
            <p:cNvSpPr/>
            <p:nvPr/>
          </p:nvSpPr>
          <p:spPr>
            <a:xfrm>
              <a:off x="6394770"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allelogram 44">
              <a:extLst>
                <a:ext uri="{FF2B5EF4-FFF2-40B4-BE49-F238E27FC236}">
                  <a16:creationId xmlns:a16="http://schemas.microsoft.com/office/drawing/2014/main" id="{0C4E53AA-4333-BF4D-BA36-F8A668A8C0F7}"/>
                </a:ext>
              </a:extLst>
            </p:cNvPr>
            <p:cNvSpPr/>
            <p:nvPr/>
          </p:nvSpPr>
          <p:spPr>
            <a:xfrm>
              <a:off x="6976113"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a:extLst>
                <a:ext uri="{FF2B5EF4-FFF2-40B4-BE49-F238E27FC236}">
                  <a16:creationId xmlns:a16="http://schemas.microsoft.com/office/drawing/2014/main" id="{C1DAC009-2DC8-3548-9AA8-755D8D6A65F5}"/>
                </a:ext>
              </a:extLst>
            </p:cNvPr>
            <p:cNvSpPr/>
            <p:nvPr/>
          </p:nvSpPr>
          <p:spPr>
            <a:xfrm>
              <a:off x="7557456"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allelogram 46">
              <a:extLst>
                <a:ext uri="{FF2B5EF4-FFF2-40B4-BE49-F238E27FC236}">
                  <a16:creationId xmlns:a16="http://schemas.microsoft.com/office/drawing/2014/main" id="{8EE8EA8E-0C4C-2449-8C74-A30EF354D25A}"/>
                </a:ext>
              </a:extLst>
            </p:cNvPr>
            <p:cNvSpPr/>
            <p:nvPr/>
          </p:nvSpPr>
          <p:spPr>
            <a:xfrm>
              <a:off x="8138799"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arallelogram 47">
              <a:extLst>
                <a:ext uri="{FF2B5EF4-FFF2-40B4-BE49-F238E27FC236}">
                  <a16:creationId xmlns:a16="http://schemas.microsoft.com/office/drawing/2014/main" id="{313AFC4B-3671-EC47-B3F2-EC30BDB14F8B}"/>
                </a:ext>
              </a:extLst>
            </p:cNvPr>
            <p:cNvSpPr/>
            <p:nvPr/>
          </p:nvSpPr>
          <p:spPr>
            <a:xfrm>
              <a:off x="8720142"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a:extLst>
                <a:ext uri="{FF2B5EF4-FFF2-40B4-BE49-F238E27FC236}">
                  <a16:creationId xmlns:a16="http://schemas.microsoft.com/office/drawing/2014/main" id="{8180A03E-4823-A047-891F-7FF33F229375}"/>
                </a:ext>
              </a:extLst>
            </p:cNvPr>
            <p:cNvSpPr/>
            <p:nvPr/>
          </p:nvSpPr>
          <p:spPr>
            <a:xfrm>
              <a:off x="9301484"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arallelogram 49">
              <a:extLst>
                <a:ext uri="{FF2B5EF4-FFF2-40B4-BE49-F238E27FC236}">
                  <a16:creationId xmlns:a16="http://schemas.microsoft.com/office/drawing/2014/main" id="{46BC24BD-5DBD-2F42-B583-2BFF82A60FDB}"/>
                </a:ext>
              </a:extLst>
            </p:cNvPr>
            <p:cNvSpPr/>
            <p:nvPr/>
          </p:nvSpPr>
          <p:spPr>
            <a:xfrm>
              <a:off x="9882826"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26D78C24-4999-8341-94E8-ADB9FE0A6477}"/>
                </a:ext>
              </a:extLst>
            </p:cNvPr>
            <p:cNvSpPr/>
            <p:nvPr/>
          </p:nvSpPr>
          <p:spPr>
            <a:xfrm>
              <a:off x="10464168"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arallelogram 51">
              <a:extLst>
                <a:ext uri="{FF2B5EF4-FFF2-40B4-BE49-F238E27FC236}">
                  <a16:creationId xmlns:a16="http://schemas.microsoft.com/office/drawing/2014/main" id="{3F94FAEE-355A-D941-BEF9-31E1F1BFC389}"/>
                </a:ext>
              </a:extLst>
            </p:cNvPr>
            <p:cNvSpPr/>
            <p:nvPr/>
          </p:nvSpPr>
          <p:spPr>
            <a:xfrm>
              <a:off x="11045510" y="6572250"/>
              <a:ext cx="514951" cy="288375"/>
            </a:xfrm>
            <a:prstGeom prst="parallelogram">
              <a:avLst>
                <a:gd name="adj" fmla="val 99857"/>
              </a:avLst>
            </a:prstGeom>
            <a:solidFill>
              <a:srgbClr val="C01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allelogram 52">
              <a:extLst>
                <a:ext uri="{FF2B5EF4-FFF2-40B4-BE49-F238E27FC236}">
                  <a16:creationId xmlns:a16="http://schemas.microsoft.com/office/drawing/2014/main" id="{2E7C72F5-BFBD-F94D-A75F-8187E61E3C0B}"/>
                </a:ext>
              </a:extLst>
            </p:cNvPr>
            <p:cNvSpPr/>
            <p:nvPr/>
          </p:nvSpPr>
          <p:spPr>
            <a:xfrm>
              <a:off x="11626850" y="6572250"/>
              <a:ext cx="514951" cy="288375"/>
            </a:xfrm>
            <a:prstGeom prst="parallelogram">
              <a:avLst>
                <a:gd name="adj" fmla="val 99857"/>
              </a:avLst>
            </a:prstGeom>
            <a:solidFill>
              <a:srgbClr val="01A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Picture 53">
            <a:extLst>
              <a:ext uri="{FF2B5EF4-FFF2-40B4-BE49-F238E27FC236}">
                <a16:creationId xmlns:a16="http://schemas.microsoft.com/office/drawing/2014/main" id="{6E0BE75D-E5D5-9941-862C-F17F52CEE7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93032" y="590546"/>
            <a:ext cx="737199" cy="609607"/>
          </a:xfrm>
          <a:prstGeom prst="rect">
            <a:avLst/>
          </a:prstGeom>
        </p:spPr>
      </p:pic>
      <p:sp>
        <p:nvSpPr>
          <p:cNvPr id="55" name="Picture Placeholder 4">
            <a:extLst>
              <a:ext uri="{FF2B5EF4-FFF2-40B4-BE49-F238E27FC236}">
                <a16:creationId xmlns:a16="http://schemas.microsoft.com/office/drawing/2014/main" id="{4D4B993C-4B19-694C-B1A1-E10FAA56ABCC}"/>
              </a:ext>
            </a:extLst>
          </p:cNvPr>
          <p:cNvSpPr>
            <a:spLocks noGrp="1"/>
          </p:cNvSpPr>
          <p:nvPr>
            <p:ph type="pic" sz="quarter" idx="11"/>
          </p:nvPr>
        </p:nvSpPr>
        <p:spPr>
          <a:xfrm>
            <a:off x="5813427" y="1502323"/>
            <a:ext cx="6070897" cy="4486997"/>
          </a:xfrm>
          <a:prstGeom prst="rect">
            <a:avLst/>
          </a:prstGeom>
          <a:pattFill prst="pct10">
            <a:fgClr>
              <a:schemeClr val="tx1"/>
            </a:fgClr>
            <a:bgClr>
              <a:schemeClr val="bg1"/>
            </a:bgClr>
          </a:pattFill>
        </p:spPr>
        <p:txBody>
          <a:bodyPr anchor="ctr"/>
          <a:lstStyle>
            <a:lvl1pPr marL="0" indent="0" algn="ctr">
              <a:buFontTx/>
              <a:buNone/>
              <a:defRPr/>
            </a:lvl1pPr>
          </a:lstStyle>
          <a:p>
            <a:endParaRPr lang="en-US"/>
          </a:p>
        </p:txBody>
      </p:sp>
      <p:sp>
        <p:nvSpPr>
          <p:cNvPr id="6" name="Content Placeholder 5">
            <a:extLst>
              <a:ext uri="{FF2B5EF4-FFF2-40B4-BE49-F238E27FC236}">
                <a16:creationId xmlns:a16="http://schemas.microsoft.com/office/drawing/2014/main" id="{10804EA3-F10A-5445-8633-F04E3C6A7D38}"/>
              </a:ext>
            </a:extLst>
          </p:cNvPr>
          <p:cNvSpPr>
            <a:spLocks noGrp="1"/>
          </p:cNvSpPr>
          <p:nvPr>
            <p:ph sz="quarter" idx="13"/>
          </p:nvPr>
        </p:nvSpPr>
        <p:spPr>
          <a:xfrm>
            <a:off x="419100" y="1696484"/>
            <a:ext cx="5219700" cy="3989387"/>
          </a:xfrm>
        </p:spPr>
        <p:txBody>
          <a:bodyPr>
            <a:normAutofit/>
          </a:bodyPr>
          <a:lstStyle>
            <a:lvl1pPr>
              <a:defRPr sz="2000">
                <a:solidFill>
                  <a:schemeClr val="tx1">
                    <a:lumMod val="75000"/>
                    <a:lumOff val="25000"/>
                  </a:schemeClr>
                </a:solidFill>
                <a:latin typeface="Arial" panose="020B0604020202020204" pitchFamily="34" charset="0"/>
                <a:cs typeface="Arial" panose="020B0604020202020204" pitchFamily="34" charset="0"/>
              </a:defRPr>
            </a:lvl1pPr>
            <a:lvl2pPr>
              <a:defRPr sz="2000">
                <a:solidFill>
                  <a:schemeClr val="tx1">
                    <a:lumMod val="75000"/>
                    <a:lumOff val="25000"/>
                  </a:schemeClr>
                </a:solidFill>
                <a:latin typeface="Arial" panose="020B0604020202020204" pitchFamily="34" charset="0"/>
                <a:cs typeface="Arial" panose="020B0604020202020204" pitchFamily="34" charset="0"/>
              </a:defRPr>
            </a:lvl2pPr>
            <a:lvl3pPr>
              <a:defRPr sz="20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326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o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717C3-E4AB-4283-B420-12649967FA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 name="Picture 9" descr="A picture containing nature, crater&#10;&#10;Description automatically generated">
            <a:extLst>
              <a:ext uri="{FF2B5EF4-FFF2-40B4-BE49-F238E27FC236}">
                <a16:creationId xmlns:a16="http://schemas.microsoft.com/office/drawing/2014/main" id="{2723665D-8CF2-4EAE-9A73-AD40D6F419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B933B4DC-AAA2-4EB9-81FF-FAC8DA29B44D}"/>
              </a:ext>
            </a:extLst>
          </p:cNvPr>
          <p:cNvSpPr>
            <a:spLocks noGrp="1"/>
          </p:cNvSpPr>
          <p:nvPr>
            <p:ph type="body" sz="quarter" idx="10"/>
          </p:nvPr>
        </p:nvSpPr>
        <p:spPr>
          <a:xfrm>
            <a:off x="6096000" y="4408488"/>
            <a:ext cx="5845175" cy="1992312"/>
          </a:xfrm>
          <a:prstGeom prst="rect">
            <a:avLst/>
          </a:prstGeom>
        </p:spPr>
        <p:txBody>
          <a:bodyPr/>
          <a:lstStyle>
            <a:lvl1pPr marL="0" indent="0">
              <a:buNone/>
              <a:defRPr>
                <a:solidFill>
                  <a:schemeClr val="bg1"/>
                </a:solidFill>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3933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5214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827E3-EC98-4F06-B4AF-8A56533534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bk object 16">
            <a:extLst>
              <a:ext uri="{FF2B5EF4-FFF2-40B4-BE49-F238E27FC236}">
                <a16:creationId xmlns:a16="http://schemas.microsoft.com/office/drawing/2014/main" id="{5779AC4F-767C-4B8B-A188-8D656B957BFC}"/>
              </a:ext>
            </a:extLst>
          </p:cNvPr>
          <p:cNvSpPr>
            <a:spLocks noChangeArrowheads="1"/>
          </p:cNvSpPr>
          <p:nvPr userDrawn="1"/>
        </p:nvSpPr>
        <p:spPr bwMode="auto">
          <a:xfrm>
            <a:off x="11407775" y="204788"/>
            <a:ext cx="655638" cy="544512"/>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defRPr/>
            </a:pPr>
            <a:endParaRPr lang="en-US" altLang="en-US"/>
          </a:p>
        </p:txBody>
      </p:sp>
      <p:sp>
        <p:nvSpPr>
          <p:cNvPr id="4" name="TextBox 12">
            <a:extLst>
              <a:ext uri="{FF2B5EF4-FFF2-40B4-BE49-F238E27FC236}">
                <a16:creationId xmlns:a16="http://schemas.microsoft.com/office/drawing/2014/main" id="{2CFE1B24-51C2-4CC2-A8AD-509EA69B18BB}"/>
              </a:ext>
            </a:extLst>
          </p:cNvPr>
          <p:cNvSpPr txBox="1">
            <a:spLocks noChangeArrowheads="1"/>
          </p:cNvSpPr>
          <p:nvPr userDrawn="1"/>
        </p:nvSpPr>
        <p:spPr bwMode="auto">
          <a:xfrm>
            <a:off x="9983788" y="307975"/>
            <a:ext cx="1244600" cy="338138"/>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lgn="r">
              <a:defRPr/>
            </a:pPr>
            <a:r>
              <a:rPr lang="en-US" altLang="en-US" sz="800"/>
              <a:t>National Aeronautics and Space Administration</a:t>
            </a:r>
          </a:p>
        </p:txBody>
      </p:sp>
      <p:cxnSp>
        <p:nvCxnSpPr>
          <p:cNvPr id="5" name="Straight Connector 4">
            <a:extLst>
              <a:ext uri="{FF2B5EF4-FFF2-40B4-BE49-F238E27FC236}">
                <a16:creationId xmlns:a16="http://schemas.microsoft.com/office/drawing/2014/main" id="{9C3A877B-C1D5-4BA5-B414-FD85A7497BDF}"/>
              </a:ext>
            </a:extLst>
          </p:cNvPr>
          <p:cNvCxnSpPr>
            <a:cxnSpLocks/>
          </p:cNvCxnSpPr>
          <p:nvPr userDrawn="1"/>
        </p:nvCxnSpPr>
        <p:spPr>
          <a:xfrm>
            <a:off x="11271250" y="204788"/>
            <a:ext cx="0" cy="544512"/>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A37B93F-FA21-4711-90FA-8656B2197D88}"/>
              </a:ext>
            </a:extLst>
          </p:cNvPr>
          <p:cNvSpPr txBox="1"/>
          <p:nvPr userDrawn="1"/>
        </p:nvSpPr>
        <p:spPr>
          <a:xfrm>
            <a:off x="355600" y="4767263"/>
            <a:ext cx="2293938" cy="255587"/>
          </a:xfrm>
          <a:prstGeom prst="rect">
            <a:avLst/>
          </a:prstGeom>
          <a:noFill/>
        </p:spPr>
        <p:txBody>
          <a:bodyPr>
            <a:spAutoFit/>
          </a:bodyPr>
          <a:lstStyle/>
          <a:p>
            <a:pPr eaLnBrk="1" fontAlgn="auto" hangingPunct="1">
              <a:spcBef>
                <a:spcPts val="0"/>
              </a:spcBef>
              <a:spcAft>
                <a:spcPts val="0"/>
              </a:spcAft>
              <a:defRPr/>
            </a:pPr>
            <a:r>
              <a:rPr lang="en-US" sz="1600" b="1" spc="300" baseline="30000">
                <a:solidFill>
                  <a:schemeClr val="bg1"/>
                </a:solidFill>
                <a:latin typeface="Raleway bold" panose="020B0003030101060003" pitchFamily="34" charset="0"/>
              </a:rPr>
              <a:t>DATE</a:t>
            </a:r>
            <a:endParaRPr lang="id-ID" sz="1600" b="1" spc="300" baseline="30000">
              <a:solidFill>
                <a:schemeClr val="bg1"/>
              </a:solidFill>
              <a:latin typeface="Raleway bold" panose="020B0003030101060003" pitchFamily="34" charset="0"/>
            </a:endParaRPr>
          </a:p>
        </p:txBody>
      </p:sp>
      <p:sp>
        <p:nvSpPr>
          <p:cNvPr id="7" name="TextBox 6">
            <a:extLst>
              <a:ext uri="{FF2B5EF4-FFF2-40B4-BE49-F238E27FC236}">
                <a16:creationId xmlns:a16="http://schemas.microsoft.com/office/drawing/2014/main" id="{67D561A1-4782-4F47-B9D2-02675470F3E8}"/>
              </a:ext>
            </a:extLst>
          </p:cNvPr>
          <p:cNvSpPr txBox="1">
            <a:spLocks noChangeArrowheads="1"/>
          </p:cNvSpPr>
          <p:nvPr userDrawn="1"/>
        </p:nvSpPr>
        <p:spPr bwMode="auto">
          <a:xfrm>
            <a:off x="333375" y="1319213"/>
            <a:ext cx="3090863" cy="339725"/>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defRPr/>
            </a:pPr>
            <a:r>
              <a:rPr lang="en-US" altLang="en-US" sz="1600" b="1">
                <a:solidFill>
                  <a:schemeClr val="bg1"/>
                </a:solidFill>
                <a:latin typeface="Raleway bold" panose="020B0803030101060003" pitchFamily="34" charset="0"/>
              </a:rPr>
              <a:t>NASA STEM</a:t>
            </a:r>
            <a:endParaRPr lang="id-ID" altLang="en-US" sz="1600" b="1">
              <a:solidFill>
                <a:schemeClr val="bg1"/>
              </a:solidFill>
              <a:latin typeface="Raleway bold" panose="020B0803030101060003" pitchFamily="34" charset="0"/>
            </a:endParaRPr>
          </a:p>
        </p:txBody>
      </p:sp>
    </p:spTree>
    <p:extLst>
      <p:ext uri="{BB962C8B-B14F-4D97-AF65-F5344CB8AC3E}">
        <p14:creationId xmlns:p14="http://schemas.microsoft.com/office/powerpoint/2010/main" val="3528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t Justified 4x6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05600" y="1621302"/>
            <a:ext cx="5486400" cy="3657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3971E4F1-C38A-44F3-9D7C-52304F882F77}"/>
              </a:ext>
            </a:extLst>
          </p:cNvPr>
          <p:cNvSpPr>
            <a:spLocks noGrp="1"/>
          </p:cNvSpPr>
          <p:nvPr>
            <p:ph type="body" sz="quarter" idx="11" hasCustomPrompt="1"/>
          </p:nvPr>
        </p:nvSpPr>
        <p:spPr>
          <a:xfrm>
            <a:off x="387249" y="1620838"/>
            <a:ext cx="5958471" cy="3657600"/>
          </a:xfrm>
          <a:prstGeom prst="rect">
            <a:avLst/>
          </a:prstGeom>
        </p:spPr>
        <p:txBody>
          <a:bodyPr/>
          <a:lstStyle>
            <a:lvl1pPr marL="0" indent="0">
              <a:buNone/>
              <a:defRPr sz="1800">
                <a:solidFill>
                  <a:srgbClr val="002060"/>
                </a:solidFill>
                <a:latin typeface="+mj-lt"/>
              </a:defRPr>
            </a:lvl1pPr>
            <a:lvl2pPr marL="0" indent="0">
              <a:buFont typeface="Arial" panose="020B0604020202020204" pitchFamily="34" charse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Box 5">
            <a:extLst>
              <a:ext uri="{FF2B5EF4-FFF2-40B4-BE49-F238E27FC236}">
                <a16:creationId xmlns:a16="http://schemas.microsoft.com/office/drawing/2014/main" id="{9F484A07-51FE-43AB-94D5-FFBFAA2FAE59}"/>
              </a:ext>
            </a:extLst>
          </p:cNvPr>
          <p:cNvSpPr txBox="1"/>
          <p:nvPr userDrawn="1"/>
        </p:nvSpPr>
        <p:spPr>
          <a:xfrm>
            <a:off x="569794" y="2981614"/>
            <a:ext cx="7772400" cy="369332"/>
          </a:xfrm>
          <a:prstGeom prst="rect">
            <a:avLst/>
          </a:prstGeom>
          <a:noFill/>
        </p:spPr>
        <p:txBody>
          <a:bodyPr wrap="square">
            <a:spAutoFit/>
          </a:bodyPr>
          <a:lstStyle/>
          <a:p>
            <a:r>
              <a:rPr lang="en-US"/>
              <a:t>edit</a:t>
            </a:r>
          </a:p>
        </p:txBody>
      </p:sp>
      <p:sp>
        <p:nvSpPr>
          <p:cNvPr id="10" name="Text Placeholder 9">
            <a:extLst>
              <a:ext uri="{FF2B5EF4-FFF2-40B4-BE49-F238E27FC236}">
                <a16:creationId xmlns:a16="http://schemas.microsoft.com/office/drawing/2014/main" id="{64E878FF-FA73-4AFD-A19E-B4BE3762E406}"/>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967454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Justified 4x6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858" y="1621302"/>
            <a:ext cx="5486400" cy="3657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4" name="Text Placeholder 6"/>
          <p:cNvSpPr>
            <a:spLocks noGrp="1"/>
          </p:cNvSpPr>
          <p:nvPr>
            <p:ph type="body" sz="quarter" idx="11" hasCustomPrompt="1"/>
          </p:nvPr>
        </p:nvSpPr>
        <p:spPr>
          <a:xfrm>
            <a:off x="5864771" y="1620838"/>
            <a:ext cx="5958471"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8" name="Text Placeholder 9">
            <a:extLst>
              <a:ext uri="{FF2B5EF4-FFF2-40B4-BE49-F238E27FC236}">
                <a16:creationId xmlns:a16="http://schemas.microsoft.com/office/drawing/2014/main" id="{178C6F35-650D-4A6D-B5CD-FD6620CC455F}"/>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1856750334"/>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Justified 5x5 Photo">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7259996" y="1143000"/>
            <a:ext cx="4572000" cy="45720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33C809E5-13C2-47CB-B5C4-3BB458A9CB32}"/>
              </a:ext>
            </a:extLst>
          </p:cNvPr>
          <p:cNvSpPr>
            <a:spLocks noGrp="1"/>
          </p:cNvSpPr>
          <p:nvPr>
            <p:ph type="body" sz="quarter" idx="13" hasCustomPrompt="1"/>
          </p:nvPr>
        </p:nvSpPr>
        <p:spPr>
          <a:xfrm>
            <a:off x="360004" y="1620838"/>
            <a:ext cx="6529068"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8" name="Text Placeholder 9">
            <a:extLst>
              <a:ext uri="{FF2B5EF4-FFF2-40B4-BE49-F238E27FC236}">
                <a16:creationId xmlns:a16="http://schemas.microsoft.com/office/drawing/2014/main" id="{F1F46C9D-4DD8-4B24-B310-FD84419C8BD7}"/>
              </a:ext>
            </a:extLst>
          </p:cNvPr>
          <p:cNvSpPr>
            <a:spLocks noGrp="1"/>
          </p:cNvSpPr>
          <p:nvPr>
            <p:ph type="body" sz="quarter" idx="14"/>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120381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Justified 5x5 Photo">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281127" y="1143000"/>
            <a:ext cx="4572000" cy="45720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7EE07A96-4324-435A-8926-5C749216ED95}"/>
              </a:ext>
            </a:extLst>
          </p:cNvPr>
          <p:cNvSpPr>
            <a:spLocks noGrp="1"/>
          </p:cNvSpPr>
          <p:nvPr>
            <p:ph type="body" sz="quarter" idx="13" hasCustomPrompt="1"/>
          </p:nvPr>
        </p:nvSpPr>
        <p:spPr>
          <a:xfrm>
            <a:off x="5228949" y="1620838"/>
            <a:ext cx="6594294"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8" name="Text Placeholder 9">
            <a:extLst>
              <a:ext uri="{FF2B5EF4-FFF2-40B4-BE49-F238E27FC236}">
                <a16:creationId xmlns:a16="http://schemas.microsoft.com/office/drawing/2014/main" id="{3D1619AD-6F46-412E-B2C0-A3C43416CF9B}"/>
              </a:ext>
            </a:extLst>
          </p:cNvPr>
          <p:cNvSpPr>
            <a:spLocks noGrp="1"/>
          </p:cNvSpPr>
          <p:nvPr>
            <p:ph type="body" sz="quarter" idx="14"/>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4213864176"/>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ight Justified 4x8.25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48200" y="1626577"/>
            <a:ext cx="7543800" cy="3657600"/>
          </a:xfrm>
          <a:prstGeom prst="rect">
            <a:avLst/>
          </a:prstGeom>
          <a:pattFill prst="ltUpDiag">
            <a:fgClr>
              <a:schemeClr val="accent1"/>
            </a:fgClr>
            <a:bgClr>
              <a:schemeClr val="bg1"/>
            </a:bgClr>
          </a:pattFill>
        </p:spPr>
        <p:txBody>
          <a:bodyPr/>
          <a:lstStyle>
            <a:lvl1pPr marL="0" indent="0">
              <a:buFontTx/>
              <a:buNone/>
              <a:defRPr/>
            </a:lvl1pPr>
          </a:lstStyle>
          <a:p>
            <a:pPr lvl="0"/>
            <a:endParaRPr lang="id-ID" noProof="0"/>
          </a:p>
        </p:txBody>
      </p:sp>
      <p:sp>
        <p:nvSpPr>
          <p:cNvPr id="5" name="Text Placeholder 6">
            <a:extLst>
              <a:ext uri="{FF2B5EF4-FFF2-40B4-BE49-F238E27FC236}">
                <a16:creationId xmlns:a16="http://schemas.microsoft.com/office/drawing/2014/main" id="{A5B57FB4-79EC-45A5-B2A2-F79525E2134D}"/>
              </a:ext>
            </a:extLst>
          </p:cNvPr>
          <p:cNvSpPr>
            <a:spLocks noGrp="1"/>
          </p:cNvSpPr>
          <p:nvPr>
            <p:ph type="body" sz="quarter" idx="11" hasCustomPrompt="1"/>
          </p:nvPr>
        </p:nvSpPr>
        <p:spPr>
          <a:xfrm>
            <a:off x="316228" y="1620838"/>
            <a:ext cx="3953931"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25F020D2-4165-40A3-8F84-6A701A88638C}"/>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2051563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48200" y="935420"/>
            <a:ext cx="7543800" cy="4981903"/>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EF9AB8B1-AB56-495A-B451-7CDED2BD5F45}"/>
              </a:ext>
            </a:extLst>
          </p:cNvPr>
          <p:cNvSpPr>
            <a:spLocks noGrp="1"/>
          </p:cNvSpPr>
          <p:nvPr>
            <p:ph type="body" sz="quarter" idx="11" hasCustomPrompt="1"/>
          </p:nvPr>
        </p:nvSpPr>
        <p:spPr>
          <a:xfrm>
            <a:off x="325105" y="1620838"/>
            <a:ext cx="3971687"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body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9">
            <a:extLst>
              <a:ext uri="{FF2B5EF4-FFF2-40B4-BE49-F238E27FC236}">
                <a16:creationId xmlns:a16="http://schemas.microsoft.com/office/drawing/2014/main" id="{CF09F7BB-F3D8-4892-8FFF-C92044FDCF2D}"/>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261912432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Justified 4x6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858" y="1621302"/>
            <a:ext cx="5486400" cy="3657600"/>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4" name="Text Placeholder 6"/>
          <p:cNvSpPr>
            <a:spLocks noGrp="1"/>
          </p:cNvSpPr>
          <p:nvPr>
            <p:ph type="body" sz="quarter" idx="11" hasCustomPrompt="1"/>
          </p:nvPr>
        </p:nvSpPr>
        <p:spPr>
          <a:xfrm>
            <a:off x="5864771" y="1620838"/>
            <a:ext cx="5958471"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5" name="Text Placeholder 9">
            <a:extLst>
              <a:ext uri="{FF2B5EF4-FFF2-40B4-BE49-F238E27FC236}">
                <a16:creationId xmlns:a16="http://schemas.microsoft.com/office/drawing/2014/main" id="{03EAAAC8-F6D6-4C16-B520-1A1ECDBE044A}"/>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455335963"/>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Justified 4x8.25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626577"/>
            <a:ext cx="7543800" cy="3657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0B380EEF-5FA4-41B2-A46C-910B0DC83A62}"/>
              </a:ext>
            </a:extLst>
          </p:cNvPr>
          <p:cNvSpPr>
            <a:spLocks noGrp="1"/>
          </p:cNvSpPr>
          <p:nvPr>
            <p:ph type="body" sz="quarter" idx="11" hasCustomPrompt="1"/>
          </p:nvPr>
        </p:nvSpPr>
        <p:spPr>
          <a:xfrm>
            <a:off x="7856738" y="1620838"/>
            <a:ext cx="4010892"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 Placeholder 9">
            <a:extLst>
              <a:ext uri="{FF2B5EF4-FFF2-40B4-BE49-F238E27FC236}">
                <a16:creationId xmlns:a16="http://schemas.microsoft.com/office/drawing/2014/main" id="{F69070B2-0B6C-4648-987F-9F6F4AB449C3}"/>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1899168745"/>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file w/Headsho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73979" y="1028700"/>
            <a:ext cx="3657600" cy="4800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6" name="Text Placeholder 9">
            <a:extLst>
              <a:ext uri="{FF2B5EF4-FFF2-40B4-BE49-F238E27FC236}">
                <a16:creationId xmlns:a16="http://schemas.microsoft.com/office/drawing/2014/main" id="{80A79E35-A0BD-4EB5-8E1A-C6A0F72F31BA}"/>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3513799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gh Rectangular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95290"/>
            <a:ext cx="12192000" cy="2714624"/>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5286F2BC-E51C-4A38-A489-472250858360}"/>
              </a:ext>
            </a:extLst>
          </p:cNvPr>
          <p:cNvSpPr>
            <a:spLocks noGrp="1"/>
          </p:cNvSpPr>
          <p:nvPr>
            <p:ph type="body" sz="quarter" idx="11" hasCustomPrompt="1"/>
          </p:nvPr>
        </p:nvSpPr>
        <p:spPr>
          <a:xfrm>
            <a:off x="369493" y="3755254"/>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 Placeholder 9">
            <a:extLst>
              <a:ext uri="{FF2B5EF4-FFF2-40B4-BE49-F238E27FC236}">
                <a16:creationId xmlns:a16="http://schemas.microsoft.com/office/drawing/2014/main" id="{B454D6F0-43F5-480A-AD58-C796ECC11704}"/>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372793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w Rectangular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343181"/>
            <a:ext cx="12192000" cy="2714624"/>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21547457-6A39-44E2-8538-545BF89B4DC4}"/>
              </a:ext>
            </a:extLst>
          </p:cNvPr>
          <p:cNvSpPr>
            <a:spLocks noGrp="1"/>
          </p:cNvSpPr>
          <p:nvPr>
            <p:ph type="body" sz="quarter" idx="11" hasCustomPrompt="1"/>
          </p:nvPr>
        </p:nvSpPr>
        <p:spPr>
          <a:xfrm>
            <a:off x="369493" y="1047565"/>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 Placeholder 9">
            <a:extLst>
              <a:ext uri="{FF2B5EF4-FFF2-40B4-BE49-F238E27FC236}">
                <a16:creationId xmlns:a16="http://schemas.microsoft.com/office/drawing/2014/main" id="{1CF6DA36-B231-4BB8-AC58-DD782C27AD95}"/>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4102674869"/>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nter Rectangular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59543" y="1046185"/>
            <a:ext cx="10087428" cy="3151602"/>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92F2CC07-CC5C-4610-BC0B-13FE253B2946}"/>
              </a:ext>
            </a:extLst>
          </p:cNvPr>
          <p:cNvSpPr>
            <a:spLocks noGrp="1"/>
          </p:cNvSpPr>
          <p:nvPr>
            <p:ph type="body" sz="quarter" idx="12" hasCustomPrompt="1"/>
          </p:nvPr>
        </p:nvSpPr>
        <p:spPr>
          <a:xfrm>
            <a:off x="1045028" y="4394243"/>
            <a:ext cx="10101942" cy="1598185"/>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 Placeholder 9">
            <a:extLst>
              <a:ext uri="{FF2B5EF4-FFF2-40B4-BE49-F238E27FC236}">
                <a16:creationId xmlns:a16="http://schemas.microsoft.com/office/drawing/2014/main" id="{B1228210-F42D-417D-BF7F-020B96926F58}"/>
              </a:ext>
            </a:extLst>
          </p:cNvPr>
          <p:cNvSpPr>
            <a:spLocks noGrp="1"/>
          </p:cNvSpPr>
          <p:nvPr>
            <p:ph type="body" sz="quarter" idx="13"/>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3372097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igt Justified 4x6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254FF8B7-BCF1-4F75-8413-A932F3877D8A}"/>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slide title</a:t>
            </a:r>
          </a:p>
        </p:txBody>
      </p:sp>
      <p:sp>
        <p:nvSpPr>
          <p:cNvPr id="3" name="Picture Placeholder 2"/>
          <p:cNvSpPr>
            <a:spLocks noGrp="1"/>
          </p:cNvSpPr>
          <p:nvPr>
            <p:ph type="pic" sz="quarter" idx="10"/>
          </p:nvPr>
        </p:nvSpPr>
        <p:spPr>
          <a:xfrm>
            <a:off x="6705600" y="1621302"/>
            <a:ext cx="5486400" cy="3657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3971E4F1-C38A-44F3-9D7C-52304F882F77}"/>
              </a:ext>
            </a:extLst>
          </p:cNvPr>
          <p:cNvSpPr>
            <a:spLocks noGrp="1"/>
          </p:cNvSpPr>
          <p:nvPr>
            <p:ph type="body" sz="quarter" idx="11" hasCustomPrompt="1"/>
          </p:nvPr>
        </p:nvSpPr>
        <p:spPr>
          <a:xfrm>
            <a:off x="387249" y="1620838"/>
            <a:ext cx="5958471" cy="3657600"/>
          </a:xfrm>
          <a:prstGeom prst="rect">
            <a:avLst/>
          </a:prstGeom>
        </p:spPr>
        <p:txBody>
          <a:bodyPr/>
          <a:lstStyle>
            <a:lvl1pPr marL="0" indent="0">
              <a:buNone/>
              <a:defRPr sz="1800">
                <a:solidFill>
                  <a:srgbClr val="002060"/>
                </a:solidFill>
                <a:latin typeface="+mj-lt"/>
              </a:defRPr>
            </a:lvl1pPr>
            <a:lvl2pPr marL="0" indent="0">
              <a:buFont typeface="Arial" panose="020B0604020202020204" pitchFamily="34" charse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Box 5">
            <a:extLst>
              <a:ext uri="{FF2B5EF4-FFF2-40B4-BE49-F238E27FC236}">
                <a16:creationId xmlns:a16="http://schemas.microsoft.com/office/drawing/2014/main" id="{9F484A07-51FE-43AB-94D5-FFBFAA2FAE59}"/>
              </a:ext>
            </a:extLst>
          </p:cNvPr>
          <p:cNvSpPr txBox="1"/>
          <p:nvPr userDrawn="1"/>
        </p:nvSpPr>
        <p:spPr>
          <a:xfrm>
            <a:off x="569794" y="2981614"/>
            <a:ext cx="7772400" cy="369332"/>
          </a:xfrm>
          <a:prstGeom prst="rect">
            <a:avLst/>
          </a:prstGeom>
          <a:noFill/>
        </p:spPr>
        <p:txBody>
          <a:bodyPr wrap="square">
            <a:spAutoFit/>
          </a:bodyPr>
          <a:lstStyle/>
          <a:p>
            <a:r>
              <a:rPr lang="en-US"/>
              <a:t>edit</a:t>
            </a:r>
          </a:p>
        </p:txBody>
      </p:sp>
    </p:spTree>
    <p:extLst>
      <p:ext uri="{BB962C8B-B14F-4D97-AF65-F5344CB8AC3E}">
        <p14:creationId xmlns:p14="http://schemas.microsoft.com/office/powerpoint/2010/main" val="3314944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eft Justified 4x6 Photo">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676915B-F258-4C7F-A4AC-9E6B4A22AA37}"/>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3858" y="1621302"/>
            <a:ext cx="5486400" cy="3657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4" name="Text Placeholder 6"/>
          <p:cNvSpPr>
            <a:spLocks noGrp="1"/>
          </p:cNvSpPr>
          <p:nvPr>
            <p:ph type="body" sz="quarter" idx="11" hasCustomPrompt="1"/>
          </p:nvPr>
        </p:nvSpPr>
        <p:spPr>
          <a:xfrm>
            <a:off x="5864771" y="1620838"/>
            <a:ext cx="5958471"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167849023"/>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Right Justified 5x5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5F7E847-E758-4DC0-A358-5B33F8F0C0AC}"/>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6" name="Picture Placeholder 3"/>
          <p:cNvSpPr>
            <a:spLocks noGrp="1"/>
          </p:cNvSpPr>
          <p:nvPr>
            <p:ph type="pic" sz="quarter" idx="12"/>
          </p:nvPr>
        </p:nvSpPr>
        <p:spPr>
          <a:xfrm>
            <a:off x="7259996" y="1143000"/>
            <a:ext cx="4572000" cy="45720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33C809E5-13C2-47CB-B5C4-3BB458A9CB32}"/>
              </a:ext>
            </a:extLst>
          </p:cNvPr>
          <p:cNvSpPr>
            <a:spLocks noGrp="1"/>
          </p:cNvSpPr>
          <p:nvPr>
            <p:ph type="body" sz="quarter" idx="13" hasCustomPrompt="1"/>
          </p:nvPr>
        </p:nvSpPr>
        <p:spPr>
          <a:xfrm>
            <a:off x="360004" y="1620838"/>
            <a:ext cx="6529068"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1674532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eft Justified 5x5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00D2931-D6D2-47DD-8839-72D104363792}"/>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6" name="Picture Placeholder 3"/>
          <p:cNvSpPr>
            <a:spLocks noGrp="1"/>
          </p:cNvSpPr>
          <p:nvPr>
            <p:ph type="pic" sz="quarter" idx="12"/>
          </p:nvPr>
        </p:nvSpPr>
        <p:spPr>
          <a:xfrm>
            <a:off x="281127" y="1143000"/>
            <a:ext cx="4572000" cy="45720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7EE07A96-4324-435A-8926-5C749216ED95}"/>
              </a:ext>
            </a:extLst>
          </p:cNvPr>
          <p:cNvSpPr>
            <a:spLocks noGrp="1"/>
          </p:cNvSpPr>
          <p:nvPr>
            <p:ph type="body" sz="quarter" idx="13" hasCustomPrompt="1"/>
          </p:nvPr>
        </p:nvSpPr>
        <p:spPr>
          <a:xfrm>
            <a:off x="5228949" y="1620838"/>
            <a:ext cx="6594294"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2375888593"/>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Right Justified 4x8.25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D79B281D-A4EA-44B5-867A-8AD0CB865F24}"/>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4648200" y="1626577"/>
            <a:ext cx="7543800" cy="3657600"/>
          </a:xfrm>
          <a:prstGeom prst="rect">
            <a:avLst/>
          </a:prstGeom>
          <a:pattFill prst="ltUpDiag">
            <a:fgClr>
              <a:schemeClr val="accent1"/>
            </a:fgClr>
            <a:bgClr>
              <a:schemeClr val="bg1"/>
            </a:bgClr>
          </a:pattFill>
        </p:spPr>
        <p:txBody>
          <a:bodyPr/>
          <a:lstStyle>
            <a:lvl1pPr marL="0" indent="0">
              <a:buFontTx/>
              <a:buNone/>
              <a:defRPr/>
            </a:lvl1pPr>
          </a:lstStyle>
          <a:p>
            <a:pPr lvl="0"/>
            <a:endParaRPr lang="id-ID" noProof="0"/>
          </a:p>
        </p:txBody>
      </p:sp>
      <p:sp>
        <p:nvSpPr>
          <p:cNvPr id="5" name="Text Placeholder 6">
            <a:extLst>
              <a:ext uri="{FF2B5EF4-FFF2-40B4-BE49-F238E27FC236}">
                <a16:creationId xmlns:a16="http://schemas.microsoft.com/office/drawing/2014/main" id="{A5B57FB4-79EC-45A5-B2A2-F79525E2134D}"/>
              </a:ext>
            </a:extLst>
          </p:cNvPr>
          <p:cNvSpPr>
            <a:spLocks noGrp="1"/>
          </p:cNvSpPr>
          <p:nvPr>
            <p:ph type="body" sz="quarter" idx="11" hasCustomPrompt="1"/>
          </p:nvPr>
        </p:nvSpPr>
        <p:spPr>
          <a:xfrm>
            <a:off x="316228" y="1620838"/>
            <a:ext cx="3953931"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25664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Justified 5x5 Photo">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7259996" y="1143000"/>
            <a:ext cx="4572000" cy="4572000"/>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33C809E5-13C2-47CB-B5C4-3BB458A9CB32}"/>
              </a:ext>
            </a:extLst>
          </p:cNvPr>
          <p:cNvSpPr>
            <a:spLocks noGrp="1"/>
          </p:cNvSpPr>
          <p:nvPr>
            <p:ph type="body" sz="quarter" idx="13" hasCustomPrompt="1"/>
          </p:nvPr>
        </p:nvSpPr>
        <p:spPr>
          <a:xfrm>
            <a:off x="360004" y="1620838"/>
            <a:ext cx="6529068"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5BCC287C-88FB-40CC-AE25-07CE3B2F337F}"/>
              </a:ext>
            </a:extLst>
          </p:cNvPr>
          <p:cNvSpPr>
            <a:spLocks noGrp="1"/>
          </p:cNvSpPr>
          <p:nvPr>
            <p:ph type="body" sz="quarter" idx="14"/>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1509928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509394E-8AF5-466F-931B-A506BDB115B8}"/>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4648200" y="935420"/>
            <a:ext cx="7543800" cy="4981903"/>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EF9AB8B1-AB56-495A-B451-7CDED2BD5F45}"/>
              </a:ext>
            </a:extLst>
          </p:cNvPr>
          <p:cNvSpPr>
            <a:spLocks noGrp="1"/>
          </p:cNvSpPr>
          <p:nvPr>
            <p:ph type="body" sz="quarter" idx="11" hasCustomPrompt="1"/>
          </p:nvPr>
        </p:nvSpPr>
        <p:spPr>
          <a:xfrm>
            <a:off x="325105" y="1620838"/>
            <a:ext cx="3971687"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body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17297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eft Justified 4x8.25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D150207B-FFD1-4E5A-99C4-92080FACCDE1}"/>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0" y="1626577"/>
            <a:ext cx="7543800" cy="3657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0B380EEF-5FA4-41B2-A46C-910B0DC83A62}"/>
              </a:ext>
            </a:extLst>
          </p:cNvPr>
          <p:cNvSpPr>
            <a:spLocks noGrp="1"/>
          </p:cNvSpPr>
          <p:nvPr>
            <p:ph type="body" sz="quarter" idx="11" hasCustomPrompt="1"/>
          </p:nvPr>
        </p:nvSpPr>
        <p:spPr>
          <a:xfrm>
            <a:off x="7856738" y="1620838"/>
            <a:ext cx="4010892"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3846167799"/>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rofile w/Headshot">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21D9C3-82DB-42B5-9999-7AFBA468E623}"/>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5" name="Picture Placeholder 4"/>
          <p:cNvSpPr>
            <a:spLocks noGrp="1"/>
          </p:cNvSpPr>
          <p:nvPr>
            <p:ph type="pic" sz="quarter" idx="10"/>
          </p:nvPr>
        </p:nvSpPr>
        <p:spPr>
          <a:xfrm>
            <a:off x="7573979" y="1028700"/>
            <a:ext cx="3657600" cy="4800600"/>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Tree>
    <p:extLst>
      <p:ext uri="{BB962C8B-B14F-4D97-AF65-F5344CB8AC3E}">
        <p14:creationId xmlns:p14="http://schemas.microsoft.com/office/powerpoint/2010/main" val="408515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High Rectangular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2502B7C8-B55B-405E-8C17-9746FCDDFADC}"/>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0" y="795290"/>
            <a:ext cx="12192000" cy="2714624"/>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5286F2BC-E51C-4A38-A489-472250858360}"/>
              </a:ext>
            </a:extLst>
          </p:cNvPr>
          <p:cNvSpPr>
            <a:spLocks noGrp="1"/>
          </p:cNvSpPr>
          <p:nvPr>
            <p:ph type="body" sz="quarter" idx="11" hasCustomPrompt="1"/>
          </p:nvPr>
        </p:nvSpPr>
        <p:spPr>
          <a:xfrm>
            <a:off x="369493" y="3755254"/>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1698690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ow Rectangular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EEC3561E-BD16-4720-B3CB-A47A31092D9D}"/>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0" y="3343181"/>
            <a:ext cx="12192000" cy="2714624"/>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21547457-6A39-44E2-8538-545BF89B4DC4}"/>
              </a:ext>
            </a:extLst>
          </p:cNvPr>
          <p:cNvSpPr>
            <a:spLocks noGrp="1"/>
          </p:cNvSpPr>
          <p:nvPr>
            <p:ph type="body" sz="quarter" idx="11" hasCustomPrompt="1"/>
          </p:nvPr>
        </p:nvSpPr>
        <p:spPr>
          <a:xfrm>
            <a:off x="369493" y="1047565"/>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3252406247"/>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enter Rectangular Photo">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79ADAB6-3619-4BD1-B74D-B1F9EF77A485}"/>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1059543" y="1046185"/>
            <a:ext cx="10087428" cy="3151602"/>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6">
            <a:extLst>
              <a:ext uri="{FF2B5EF4-FFF2-40B4-BE49-F238E27FC236}">
                <a16:creationId xmlns:a16="http://schemas.microsoft.com/office/drawing/2014/main" id="{92F2CC07-CC5C-4610-BC0B-13FE253B2946}"/>
              </a:ext>
            </a:extLst>
          </p:cNvPr>
          <p:cNvSpPr>
            <a:spLocks noGrp="1"/>
          </p:cNvSpPr>
          <p:nvPr>
            <p:ph type="body" sz="quarter" idx="12" hasCustomPrompt="1"/>
          </p:nvPr>
        </p:nvSpPr>
        <p:spPr>
          <a:xfrm>
            <a:off x="1045028" y="4394243"/>
            <a:ext cx="10101942" cy="1598185"/>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3613997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 Photo w/Footer">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1" y="-1"/>
            <a:ext cx="12192001" cy="3429001"/>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4" name="Text Placeholder 6">
            <a:extLst>
              <a:ext uri="{FF2B5EF4-FFF2-40B4-BE49-F238E27FC236}">
                <a16:creationId xmlns:a16="http://schemas.microsoft.com/office/drawing/2014/main" id="{C7844D20-46D3-4DAB-BBB7-C2B3BC6DFEC2}"/>
              </a:ext>
            </a:extLst>
          </p:cNvPr>
          <p:cNvSpPr>
            <a:spLocks noGrp="1"/>
          </p:cNvSpPr>
          <p:nvPr>
            <p:ph type="body" sz="quarter" idx="11" hasCustomPrompt="1"/>
          </p:nvPr>
        </p:nvSpPr>
        <p:spPr>
          <a:xfrm>
            <a:off x="369493" y="3755254"/>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933617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 Photo w/Header">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1" y="3428999"/>
            <a:ext cx="12192001" cy="3429001"/>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6" name="Text Placeholder 6">
            <a:extLst>
              <a:ext uri="{FF2B5EF4-FFF2-40B4-BE49-F238E27FC236}">
                <a16:creationId xmlns:a16="http://schemas.microsoft.com/office/drawing/2014/main" id="{A1319E5E-50F8-471C-894A-6CA61B7ACBFC}"/>
              </a:ext>
            </a:extLst>
          </p:cNvPr>
          <p:cNvSpPr>
            <a:spLocks noGrp="1"/>
          </p:cNvSpPr>
          <p:nvPr>
            <p:ph type="body" sz="quarter" idx="11" hasCustomPrompt="1"/>
          </p:nvPr>
        </p:nvSpPr>
        <p:spPr>
          <a:xfrm>
            <a:off x="369493" y="1091953"/>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5" name="Text Placeholder 9">
            <a:extLst>
              <a:ext uri="{FF2B5EF4-FFF2-40B4-BE49-F238E27FC236}">
                <a16:creationId xmlns:a16="http://schemas.microsoft.com/office/drawing/2014/main" id="{5A953DAB-6B5F-49B0-873B-5A130ED521C9}"/>
              </a:ext>
            </a:extLst>
          </p:cNvPr>
          <p:cNvSpPr>
            <a:spLocks noGrp="1"/>
          </p:cNvSpPr>
          <p:nvPr>
            <p:ph type="body" sz="quarter" idx="13"/>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365486838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1/2 Photo w/Header">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9FBF6A8-5905-406D-839D-794D7043EBAB}"/>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7" name="Picture Placeholder 2"/>
          <p:cNvSpPr>
            <a:spLocks noGrp="1"/>
          </p:cNvSpPr>
          <p:nvPr>
            <p:ph type="pic" sz="quarter" idx="12"/>
          </p:nvPr>
        </p:nvSpPr>
        <p:spPr>
          <a:xfrm>
            <a:off x="-1" y="3428999"/>
            <a:ext cx="12192001" cy="3429001"/>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6" name="Text Placeholder 6">
            <a:extLst>
              <a:ext uri="{FF2B5EF4-FFF2-40B4-BE49-F238E27FC236}">
                <a16:creationId xmlns:a16="http://schemas.microsoft.com/office/drawing/2014/main" id="{A1319E5E-50F8-471C-894A-6CA61B7ACBFC}"/>
              </a:ext>
            </a:extLst>
          </p:cNvPr>
          <p:cNvSpPr>
            <a:spLocks noGrp="1"/>
          </p:cNvSpPr>
          <p:nvPr>
            <p:ph type="body" sz="quarter" idx="11" hasCustomPrompt="1"/>
          </p:nvPr>
        </p:nvSpPr>
        <p:spPr>
          <a:xfrm>
            <a:off x="369493" y="1091953"/>
            <a:ext cx="11473319" cy="2068497"/>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Tree>
    <p:extLst>
      <p:ext uri="{BB962C8B-B14F-4D97-AF65-F5344CB8AC3E}">
        <p14:creationId xmlns:p14="http://schemas.microsoft.com/office/powerpoint/2010/main" val="689288535"/>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Photo w/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6065135"/>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Tree>
    <p:extLst>
      <p:ext uri="{BB962C8B-B14F-4D97-AF65-F5344CB8AC3E}">
        <p14:creationId xmlns:p14="http://schemas.microsoft.com/office/powerpoint/2010/main" val="101112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Justified 5x5 Photo">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281127" y="1143000"/>
            <a:ext cx="4572000" cy="4572000"/>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7EE07A96-4324-435A-8926-5C749216ED95}"/>
              </a:ext>
            </a:extLst>
          </p:cNvPr>
          <p:cNvSpPr>
            <a:spLocks noGrp="1"/>
          </p:cNvSpPr>
          <p:nvPr>
            <p:ph type="body" sz="quarter" idx="13" hasCustomPrompt="1"/>
          </p:nvPr>
        </p:nvSpPr>
        <p:spPr>
          <a:xfrm>
            <a:off x="5228949" y="1620838"/>
            <a:ext cx="6594294"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06891777-08AE-40AF-A0C0-7538E585E596}"/>
              </a:ext>
            </a:extLst>
          </p:cNvPr>
          <p:cNvSpPr>
            <a:spLocks noGrp="1"/>
          </p:cNvSpPr>
          <p:nvPr>
            <p:ph type="body" sz="quarter" idx="14"/>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511265955"/>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Photo w/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92865"/>
            <a:ext cx="12192000" cy="6065135"/>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9">
            <a:extLst>
              <a:ext uri="{FF2B5EF4-FFF2-40B4-BE49-F238E27FC236}">
                <a16:creationId xmlns:a16="http://schemas.microsoft.com/office/drawing/2014/main" id="{CB675EF1-8C99-441B-B84C-B7AF3A7A3F57}"/>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1991839996"/>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Photo w/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777765"/>
            <a:ext cx="12192000" cy="5297213"/>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
        <p:nvSpPr>
          <p:cNvPr id="5" name="Text Placeholder 9">
            <a:extLst>
              <a:ext uri="{FF2B5EF4-FFF2-40B4-BE49-F238E27FC236}">
                <a16:creationId xmlns:a16="http://schemas.microsoft.com/office/drawing/2014/main" id="{F48DB292-B851-4095-919F-57CB6C2AF526}"/>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2551661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Full Photo w/Header">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E4A9C9F-7147-4D50-840C-DB34554E938F}"/>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0" y="792865"/>
            <a:ext cx="12192000" cy="6065135"/>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Tree>
    <p:extLst>
      <p:ext uri="{BB962C8B-B14F-4D97-AF65-F5344CB8AC3E}">
        <p14:creationId xmlns:p14="http://schemas.microsoft.com/office/powerpoint/2010/main" val="1111276594"/>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Large Photo w/Header &amp; Footer">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A65E4275-DB1E-4EDA-9A2F-6B3D5838F1F3}"/>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
        <p:nvSpPr>
          <p:cNvPr id="3" name="Picture Placeholder 2"/>
          <p:cNvSpPr>
            <a:spLocks noGrp="1"/>
          </p:cNvSpPr>
          <p:nvPr>
            <p:ph type="pic" sz="quarter" idx="10"/>
          </p:nvPr>
        </p:nvSpPr>
        <p:spPr>
          <a:xfrm>
            <a:off x="1" y="777765"/>
            <a:ext cx="12192000" cy="5297213"/>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Tree>
    <p:extLst>
      <p:ext uri="{BB962C8B-B14F-4D97-AF65-F5344CB8AC3E}">
        <p14:creationId xmlns:p14="http://schemas.microsoft.com/office/powerpoint/2010/main" val="2008954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8381E-B318-4F47-937B-871898B13B9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Picture Placeholder 3"/>
          <p:cNvSpPr>
            <a:spLocks noGrp="1"/>
          </p:cNvSpPr>
          <p:nvPr>
            <p:ph type="pic" sz="quarter" idx="10"/>
          </p:nvPr>
        </p:nvSpPr>
        <p:spPr>
          <a:xfrm>
            <a:off x="222019" y="230819"/>
            <a:ext cx="11727326" cy="6374167"/>
          </a:xfrm>
          <a:prstGeom prst="rect">
            <a:avLst/>
          </a:prstGeom>
          <a:pattFill prst="ltUpDiag">
            <a:fgClr>
              <a:schemeClr val="accent1"/>
            </a:fgClr>
            <a:bgClr>
              <a:schemeClr val="bg1"/>
            </a:bgClr>
          </a:pattFill>
        </p:spPr>
        <p:txBody>
          <a:bodyPr/>
          <a:lstStyle>
            <a:lvl1pPr marL="0" indent="0">
              <a:buNone/>
              <a:defRPr/>
            </a:lvl1pPr>
          </a:lstStyle>
          <a:p>
            <a:pPr lvl="0"/>
            <a:endParaRPr lang="en-US" noProof="0"/>
          </a:p>
        </p:txBody>
      </p:sp>
    </p:spTree>
    <p:extLst>
      <p:ext uri="{BB962C8B-B14F-4D97-AF65-F5344CB8AC3E}">
        <p14:creationId xmlns:p14="http://schemas.microsoft.com/office/powerpoint/2010/main" val="24779343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717C3-E4AB-4283-B420-12649967FA5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 name="Picture 9" descr="A picture containing nature, crater&#10;&#10;Description automatically generated">
            <a:extLst>
              <a:ext uri="{FF2B5EF4-FFF2-40B4-BE49-F238E27FC236}">
                <a16:creationId xmlns:a16="http://schemas.microsoft.com/office/drawing/2014/main" id="{2723665D-8CF2-4EAE-9A73-AD40D6F419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B933B4DC-AAA2-4EB9-81FF-FAC8DA29B44D}"/>
              </a:ext>
            </a:extLst>
          </p:cNvPr>
          <p:cNvSpPr>
            <a:spLocks noGrp="1"/>
          </p:cNvSpPr>
          <p:nvPr>
            <p:ph type="body" sz="quarter" idx="10"/>
          </p:nvPr>
        </p:nvSpPr>
        <p:spPr>
          <a:xfrm>
            <a:off x="6096000" y="4408488"/>
            <a:ext cx="5845175" cy="1992312"/>
          </a:xfrm>
          <a:prstGeom prst="rect">
            <a:avLst/>
          </a:prstGeom>
        </p:spPr>
        <p:txBody>
          <a:bodyPr/>
          <a:lstStyle>
            <a:lvl1pPr marL="0" indent="0">
              <a:buNone/>
              <a:defRPr>
                <a:solidFill>
                  <a:schemeClr val="bg1"/>
                </a:solidFill>
                <a:latin typeface="+mj-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87203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76C3FDE-A744-4D9E-BB3A-1566319F11F1}"/>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Raleway" panose="020B0503030101060003" pitchFamily="34" charset="0"/>
              </a:defRPr>
            </a:lvl1pPr>
          </a:lstStyle>
          <a:p>
            <a:pPr lvl="0"/>
            <a:r>
              <a:rPr lang="en-US"/>
              <a:t>Click to edit Master text styles</a:t>
            </a:r>
          </a:p>
        </p:txBody>
      </p:sp>
    </p:spTree>
    <p:extLst>
      <p:ext uri="{BB962C8B-B14F-4D97-AF65-F5344CB8AC3E}">
        <p14:creationId xmlns:p14="http://schemas.microsoft.com/office/powerpoint/2010/main" val="17998379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0D823237-03C8-40B7-A3F0-BDCD0161EBFB}"/>
              </a:ext>
            </a:extLst>
          </p:cNvPr>
          <p:cNvSpPr txBox="1">
            <a:spLocks/>
          </p:cNvSpPr>
          <p:nvPr userDrawn="1"/>
        </p:nvSpPr>
        <p:spPr>
          <a:xfrm>
            <a:off x="187325" y="90488"/>
            <a:ext cx="11123613" cy="603250"/>
          </a:xfrm>
          <a:prstGeom prst="rect">
            <a:avLst/>
          </a:prstGeom>
        </p:spPr>
        <p:txBody>
          <a:bodyPr anchor="ct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rgbClr val="00B0F0"/>
                </a:solidFill>
                <a:latin typeface="+mj-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002060"/>
                </a:solidFill>
                <a:latin typeface="Raleway Light" panose="020B0403030101060003" pitchFamily="34" charset="0"/>
              </a:rPr>
              <a:t>Click</a:t>
            </a:r>
            <a:r>
              <a:rPr lang="en-US"/>
              <a:t> to edit slide title</a:t>
            </a:r>
          </a:p>
        </p:txBody>
      </p:sp>
    </p:spTree>
    <p:extLst>
      <p:ext uri="{BB962C8B-B14F-4D97-AF65-F5344CB8AC3E}">
        <p14:creationId xmlns:p14="http://schemas.microsoft.com/office/powerpoint/2010/main" val="178381064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96CF-3490-4314-96F0-DC95BC9DA2D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Tree>
    <p:extLst>
      <p:ext uri="{BB962C8B-B14F-4D97-AF65-F5344CB8AC3E}">
        <p14:creationId xmlns:p14="http://schemas.microsoft.com/office/powerpoint/2010/main" val="87104971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78E5D-EBBE-4E0F-8C92-7E212EE513C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3" name="Picture 9" descr="Logo, icon&#10;&#10;Description automatically generated">
            <a:extLst>
              <a:ext uri="{FF2B5EF4-FFF2-40B4-BE49-F238E27FC236}">
                <a16:creationId xmlns:a16="http://schemas.microsoft.com/office/drawing/2014/main" id="{E50BCB29-9EAE-4CBA-9342-F022A22EFB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86238" y="1846263"/>
            <a:ext cx="38195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7422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Justified 4x8.25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48200" y="1626577"/>
            <a:ext cx="7543800" cy="3657600"/>
          </a:xfrm>
          <a:prstGeom prst="rect">
            <a:avLst/>
          </a:prstGeom>
          <a:pattFill prst="ltUpDiag">
            <a:fgClr>
              <a:schemeClr val="accent1"/>
            </a:fgClr>
            <a:bgClr>
              <a:schemeClr val="bg1"/>
            </a:bgClr>
          </a:pattFill>
        </p:spPr>
        <p:txBody>
          <a:bodyPr/>
          <a:lstStyle>
            <a:lvl1pPr marL="0" indent="0">
              <a:buFontTx/>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A5B57FB4-79EC-45A5-B2A2-F79525E2134D}"/>
              </a:ext>
            </a:extLst>
          </p:cNvPr>
          <p:cNvSpPr>
            <a:spLocks noGrp="1"/>
          </p:cNvSpPr>
          <p:nvPr>
            <p:ph type="body" sz="quarter" idx="11" hasCustomPrompt="1"/>
          </p:nvPr>
        </p:nvSpPr>
        <p:spPr>
          <a:xfrm>
            <a:off x="316228" y="1620838"/>
            <a:ext cx="3953931"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6" name="Text Placeholder 9">
            <a:extLst>
              <a:ext uri="{FF2B5EF4-FFF2-40B4-BE49-F238E27FC236}">
                <a16:creationId xmlns:a16="http://schemas.microsoft.com/office/drawing/2014/main" id="{505E8374-BD5A-4204-8542-D88C47902192}"/>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807319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827E3-EC98-4F06-B4AF-8A56533534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bk object 16">
            <a:extLst>
              <a:ext uri="{FF2B5EF4-FFF2-40B4-BE49-F238E27FC236}">
                <a16:creationId xmlns:a16="http://schemas.microsoft.com/office/drawing/2014/main" id="{5779AC4F-767C-4B8B-A188-8D656B957BFC}"/>
              </a:ext>
            </a:extLst>
          </p:cNvPr>
          <p:cNvSpPr>
            <a:spLocks noChangeArrowheads="1"/>
          </p:cNvSpPr>
          <p:nvPr userDrawn="1"/>
        </p:nvSpPr>
        <p:spPr bwMode="auto">
          <a:xfrm>
            <a:off x="11407775" y="204788"/>
            <a:ext cx="655638" cy="544512"/>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defRPr/>
            </a:pPr>
            <a:endParaRPr lang="en-US" altLang="en-US"/>
          </a:p>
        </p:txBody>
      </p:sp>
      <p:sp>
        <p:nvSpPr>
          <p:cNvPr id="4" name="TextBox 12">
            <a:extLst>
              <a:ext uri="{FF2B5EF4-FFF2-40B4-BE49-F238E27FC236}">
                <a16:creationId xmlns:a16="http://schemas.microsoft.com/office/drawing/2014/main" id="{2CFE1B24-51C2-4CC2-A8AD-509EA69B18BB}"/>
              </a:ext>
            </a:extLst>
          </p:cNvPr>
          <p:cNvSpPr txBox="1">
            <a:spLocks noChangeArrowheads="1"/>
          </p:cNvSpPr>
          <p:nvPr userDrawn="1"/>
        </p:nvSpPr>
        <p:spPr bwMode="auto">
          <a:xfrm>
            <a:off x="9983788" y="307975"/>
            <a:ext cx="1244600" cy="338138"/>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lgn="r">
              <a:defRPr/>
            </a:pPr>
            <a:r>
              <a:rPr lang="en-US" altLang="en-US" sz="800"/>
              <a:t>National Aeronautics and Space Administration</a:t>
            </a:r>
          </a:p>
        </p:txBody>
      </p:sp>
      <p:cxnSp>
        <p:nvCxnSpPr>
          <p:cNvPr id="5" name="Straight Connector 4">
            <a:extLst>
              <a:ext uri="{FF2B5EF4-FFF2-40B4-BE49-F238E27FC236}">
                <a16:creationId xmlns:a16="http://schemas.microsoft.com/office/drawing/2014/main" id="{9C3A877B-C1D5-4BA5-B414-FD85A7497BDF}"/>
              </a:ext>
            </a:extLst>
          </p:cNvPr>
          <p:cNvCxnSpPr>
            <a:cxnSpLocks/>
          </p:cNvCxnSpPr>
          <p:nvPr userDrawn="1"/>
        </p:nvCxnSpPr>
        <p:spPr>
          <a:xfrm>
            <a:off x="11271250" y="204788"/>
            <a:ext cx="0" cy="544512"/>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7A37B93F-FA21-4711-90FA-8656B2197D88}"/>
              </a:ext>
            </a:extLst>
          </p:cNvPr>
          <p:cNvSpPr txBox="1"/>
          <p:nvPr userDrawn="1"/>
        </p:nvSpPr>
        <p:spPr>
          <a:xfrm>
            <a:off x="355600" y="4767263"/>
            <a:ext cx="2293938" cy="255587"/>
          </a:xfrm>
          <a:prstGeom prst="rect">
            <a:avLst/>
          </a:prstGeom>
          <a:noFill/>
        </p:spPr>
        <p:txBody>
          <a:bodyPr>
            <a:spAutoFit/>
          </a:bodyPr>
          <a:lstStyle/>
          <a:p>
            <a:pPr eaLnBrk="1" fontAlgn="auto" hangingPunct="1">
              <a:spcBef>
                <a:spcPts val="0"/>
              </a:spcBef>
              <a:spcAft>
                <a:spcPts val="0"/>
              </a:spcAft>
              <a:defRPr/>
            </a:pPr>
            <a:r>
              <a:rPr lang="en-US" sz="1600" b="1" spc="300" baseline="30000">
                <a:solidFill>
                  <a:schemeClr val="bg1"/>
                </a:solidFill>
                <a:latin typeface="Raleway bold" panose="020B0003030101060003" pitchFamily="34" charset="0"/>
              </a:rPr>
              <a:t>DATE</a:t>
            </a:r>
            <a:endParaRPr lang="id-ID" sz="1600" b="1" spc="300" baseline="30000">
              <a:solidFill>
                <a:schemeClr val="bg1"/>
              </a:solidFill>
              <a:latin typeface="Raleway bold" panose="020B0003030101060003" pitchFamily="34" charset="0"/>
            </a:endParaRPr>
          </a:p>
        </p:txBody>
      </p:sp>
      <p:sp>
        <p:nvSpPr>
          <p:cNvPr id="7" name="TextBox 6">
            <a:extLst>
              <a:ext uri="{FF2B5EF4-FFF2-40B4-BE49-F238E27FC236}">
                <a16:creationId xmlns:a16="http://schemas.microsoft.com/office/drawing/2014/main" id="{67D561A1-4782-4F47-B9D2-02675470F3E8}"/>
              </a:ext>
            </a:extLst>
          </p:cNvPr>
          <p:cNvSpPr txBox="1">
            <a:spLocks noChangeArrowheads="1"/>
          </p:cNvSpPr>
          <p:nvPr userDrawn="1"/>
        </p:nvSpPr>
        <p:spPr bwMode="auto">
          <a:xfrm>
            <a:off x="333375" y="1319213"/>
            <a:ext cx="3090863" cy="339725"/>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eaLnBrk="1" hangingPunct="1">
              <a:defRPr/>
            </a:pPr>
            <a:r>
              <a:rPr lang="en-US" altLang="en-US" sz="1600" b="1">
                <a:solidFill>
                  <a:schemeClr val="bg1"/>
                </a:solidFill>
                <a:latin typeface="Raleway bold" panose="020B0803030101060003" pitchFamily="34" charset="0"/>
              </a:rPr>
              <a:t>NASA STEM</a:t>
            </a:r>
            <a:endParaRPr lang="id-ID" altLang="en-US" sz="1600" b="1">
              <a:solidFill>
                <a:schemeClr val="bg1"/>
              </a:solidFill>
              <a:latin typeface="Raleway bold" panose="020B0803030101060003" pitchFamily="34" charset="0"/>
            </a:endParaRPr>
          </a:p>
        </p:txBody>
      </p:sp>
      <p:sp>
        <p:nvSpPr>
          <p:cNvPr id="8" name="Picture Placeholder 2">
            <a:extLst>
              <a:ext uri="{FF2B5EF4-FFF2-40B4-BE49-F238E27FC236}">
                <a16:creationId xmlns:a16="http://schemas.microsoft.com/office/drawing/2014/main" id="{C4EBB6B2-3ACA-4DBA-B29F-F029AD32825E}"/>
              </a:ext>
            </a:extLst>
          </p:cNvPr>
          <p:cNvSpPr>
            <a:spLocks noGrp="1"/>
          </p:cNvSpPr>
          <p:nvPr>
            <p:ph type="pic" sz="quarter" idx="10"/>
          </p:nvPr>
        </p:nvSpPr>
        <p:spPr>
          <a:xfrm>
            <a:off x="0" y="1057275"/>
            <a:ext cx="12192000" cy="4934734"/>
          </a:xfrm>
          <a:prstGeom prst="rect">
            <a:avLst/>
          </a:prstGeom>
          <a:pattFill prst="ltUpDiag">
            <a:fgClr>
              <a:schemeClr val="accent1"/>
            </a:fgClr>
            <a:bgClr>
              <a:schemeClr val="bg1"/>
            </a:bgClr>
          </a:pattFill>
        </p:spPr>
        <p:txBody>
          <a:bodyPr/>
          <a:lstStyle>
            <a:lvl1pPr marL="0" indent="0">
              <a:buNone/>
              <a:defRPr/>
            </a:lvl1pPr>
          </a:lstStyle>
          <a:p>
            <a:pPr lvl="0"/>
            <a:endParaRPr lang="id-ID" noProof="0"/>
          </a:p>
        </p:txBody>
      </p:sp>
    </p:spTree>
    <p:extLst>
      <p:ext uri="{BB962C8B-B14F-4D97-AF65-F5344CB8AC3E}">
        <p14:creationId xmlns:p14="http://schemas.microsoft.com/office/powerpoint/2010/main" val="14220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29000"/>
          </a:xfrm>
          <a:prstGeom prst="rect">
            <a:avLst/>
          </a:prstGeom>
        </p:spPr>
        <p:txBody>
          <a:bodyPr/>
          <a:lstStyle/>
          <a:p>
            <a:pPr lvl="0"/>
            <a:endParaRPr lang="id-ID" noProof="0"/>
          </a:p>
        </p:txBody>
      </p:sp>
    </p:spTree>
    <p:extLst>
      <p:ext uri="{BB962C8B-B14F-4D97-AF65-F5344CB8AC3E}">
        <p14:creationId xmlns:p14="http://schemas.microsoft.com/office/powerpoint/2010/main" val="28724981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1F5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6/24/2024</a:t>
            </a:fld>
            <a:endParaRPr lang="en-US"/>
          </a:p>
        </p:txBody>
      </p:sp>
      <p:sp>
        <p:nvSpPr>
          <p:cNvPr id="6" name="Holder 6"/>
          <p:cNvSpPr>
            <a:spLocks noGrp="1"/>
          </p:cNvSpPr>
          <p:nvPr>
            <p:ph type="sldNum" sz="quarter" idx="7"/>
          </p:nvPr>
        </p:nvSpPr>
        <p:spPr/>
        <p:txBody>
          <a:bodyPr lIns="0" tIns="0" rIns="0" bIns="0"/>
          <a:lstStyle>
            <a:lvl1pPr>
              <a:defRPr sz="1800" b="0" i="0">
                <a:solidFill>
                  <a:schemeClr val="tx1"/>
                </a:solidFill>
                <a:latin typeface="Calibri"/>
                <a:cs typeface="Calibri"/>
              </a:defRPr>
            </a:lvl1pPr>
          </a:lstStyle>
          <a:p>
            <a:pPr marL="38100">
              <a:lnSpc>
                <a:spcPts val="1810"/>
              </a:lnSpc>
            </a:pPr>
            <a:fld id="{81D60167-4931-47E6-BA6A-407CBD079E47}" type="slidenum">
              <a:rPr dirty="0"/>
              <a:t>‹#›</a:t>
            </a:fld>
            <a:endParaRPr/>
          </a:p>
        </p:txBody>
      </p:sp>
    </p:spTree>
    <p:extLst>
      <p:ext uri="{BB962C8B-B14F-4D97-AF65-F5344CB8AC3E}">
        <p14:creationId xmlns:p14="http://schemas.microsoft.com/office/powerpoint/2010/main" val="3543760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48200" y="935420"/>
            <a:ext cx="7543800" cy="4981903"/>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6" name="Text Placeholder 9">
            <a:extLst>
              <a:ext uri="{FF2B5EF4-FFF2-40B4-BE49-F238E27FC236}">
                <a16:creationId xmlns:a16="http://schemas.microsoft.com/office/drawing/2014/main" id="{41887235-A743-4B60-9067-46EBA2B33A12}"/>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2130458101"/>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3916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20712"/>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Justified 4x8.25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626577"/>
            <a:ext cx="7543800" cy="3657600"/>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5" name="Text Placeholder 6">
            <a:extLst>
              <a:ext uri="{FF2B5EF4-FFF2-40B4-BE49-F238E27FC236}">
                <a16:creationId xmlns:a16="http://schemas.microsoft.com/office/drawing/2014/main" id="{0B380EEF-5FA4-41B2-A46C-910B0DC83A62}"/>
              </a:ext>
            </a:extLst>
          </p:cNvPr>
          <p:cNvSpPr>
            <a:spLocks noGrp="1"/>
          </p:cNvSpPr>
          <p:nvPr>
            <p:ph type="body" sz="quarter" idx="11" hasCustomPrompt="1"/>
          </p:nvPr>
        </p:nvSpPr>
        <p:spPr>
          <a:xfrm>
            <a:off x="7856738" y="1620838"/>
            <a:ext cx="4010892" cy="3657600"/>
          </a:xfrm>
          <a:prstGeom prst="rect">
            <a:avLst/>
          </a:prstGeom>
        </p:spPr>
        <p:txBody>
          <a:bodyPr/>
          <a:lstStyle>
            <a:lvl1pPr marL="0" indent="0">
              <a:buNone/>
              <a:defRPr sz="1800">
                <a:solidFill>
                  <a:srgbClr val="002060"/>
                </a:solidFill>
                <a:latin typeface="+mj-lt"/>
              </a:defRPr>
            </a:lvl1pPr>
            <a:lvl2pPr marL="0" indent="0">
              <a:buNone/>
              <a:defRPr sz="1800">
                <a:solidFill>
                  <a:schemeClr val="tx1">
                    <a:lumMod val="50000"/>
                    <a:lumOff val="50000"/>
                  </a:schemeClr>
                </a:solidFill>
              </a:defRPr>
            </a:lvl2pPr>
            <a:lvl3pPr marL="457200">
              <a:defRPr sz="1800">
                <a:solidFill>
                  <a:schemeClr val="tx1">
                    <a:lumMod val="50000"/>
                    <a:lumOff val="50000"/>
                  </a:schemeClr>
                </a:solidFill>
              </a:defRPr>
            </a:lvl3pPr>
            <a:lvl4pPr marL="731520">
              <a:defRPr>
                <a:solidFill>
                  <a:schemeClr val="tx1">
                    <a:lumMod val="50000"/>
                    <a:lumOff val="50000"/>
                  </a:schemeClr>
                </a:solidFill>
              </a:defRPr>
            </a:lvl4pPr>
            <a:lvl5pPr marL="1005840">
              <a:defRPr>
                <a:solidFill>
                  <a:schemeClr val="tx1">
                    <a:lumMod val="50000"/>
                    <a:lumOff val="50000"/>
                  </a:schemeClr>
                </a:solidFill>
              </a:defRPr>
            </a:lvl5pPr>
          </a:lstStyle>
          <a:p>
            <a:pPr lvl="0"/>
            <a:r>
              <a:rPr lang="en-US"/>
              <a:t>Click to edit subtitle</a:t>
            </a:r>
          </a:p>
          <a:p>
            <a:pPr lvl="1"/>
            <a:r>
              <a:rPr lang="en-US"/>
              <a:t>Body copy</a:t>
            </a:r>
          </a:p>
          <a:p>
            <a:pPr lvl="2"/>
            <a:r>
              <a:rPr lang="en-US"/>
              <a:t>List 1</a:t>
            </a:r>
          </a:p>
          <a:p>
            <a:pPr lvl="3"/>
            <a:r>
              <a:rPr lang="en-US"/>
              <a:t>List 2</a:t>
            </a:r>
          </a:p>
          <a:p>
            <a:pPr lvl="4"/>
            <a:r>
              <a:rPr lang="en-US"/>
              <a:t>List 3</a:t>
            </a:r>
          </a:p>
        </p:txBody>
      </p:sp>
      <p:sp>
        <p:nvSpPr>
          <p:cNvPr id="7" name="Text Placeholder 9">
            <a:extLst>
              <a:ext uri="{FF2B5EF4-FFF2-40B4-BE49-F238E27FC236}">
                <a16:creationId xmlns:a16="http://schemas.microsoft.com/office/drawing/2014/main" id="{22C287C2-227C-40B2-A396-0A649CB81B86}"/>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33248467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file w/Headsho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73979" y="1028700"/>
            <a:ext cx="3657600" cy="4800600"/>
          </a:xfrm>
          <a:prstGeom prst="rect">
            <a:avLst/>
          </a:prstGeom>
          <a:pattFill prst="ltUpDiag">
            <a:fgClr>
              <a:schemeClr val="accent1"/>
            </a:fgClr>
            <a:bgClr>
              <a:schemeClr val="bg1"/>
            </a:bgClr>
          </a:pattFill>
        </p:spPr>
        <p:txBody>
          <a:bodyPr/>
          <a:lstStyle>
            <a:lvl1pPr marL="0" indent="0">
              <a:buNone/>
              <a:defRPr/>
            </a:lvl1pPr>
          </a:lstStyle>
          <a:p>
            <a:pPr lvl="0"/>
            <a:r>
              <a:rPr lang="en-US" noProof="0"/>
              <a:t>Click icon to add picture</a:t>
            </a:r>
            <a:endParaRPr lang="id-ID" noProof="0"/>
          </a:p>
        </p:txBody>
      </p:sp>
      <p:sp>
        <p:nvSpPr>
          <p:cNvPr id="4" name="Text Placeholder 9">
            <a:extLst>
              <a:ext uri="{FF2B5EF4-FFF2-40B4-BE49-F238E27FC236}">
                <a16:creationId xmlns:a16="http://schemas.microsoft.com/office/drawing/2014/main" id="{4EF54899-22CA-4006-BF86-B20398AD607B}"/>
              </a:ext>
            </a:extLst>
          </p:cNvPr>
          <p:cNvSpPr>
            <a:spLocks noGrp="1"/>
          </p:cNvSpPr>
          <p:nvPr>
            <p:ph type="body" sz="quarter" idx="12"/>
          </p:nvPr>
        </p:nvSpPr>
        <p:spPr>
          <a:xfrm>
            <a:off x="387350" y="66675"/>
            <a:ext cx="10953750" cy="677863"/>
          </a:xfrm>
          <a:prstGeom prst="rect">
            <a:avLst/>
          </a:prstGeom>
        </p:spPr>
        <p:txBody>
          <a:bodyPr anchor="ctr" anchorCtr="0"/>
          <a:lstStyle>
            <a:lvl1pPr marL="0" indent="0">
              <a:buNone/>
              <a:defRPr b="1">
                <a:solidFill>
                  <a:srgbClr val="002060"/>
                </a:solidFill>
                <a:latin typeface="+mj-lt"/>
              </a:defRPr>
            </a:lvl1pPr>
          </a:lstStyle>
          <a:p>
            <a:pPr lvl="0"/>
            <a:r>
              <a:rPr lang="en-US"/>
              <a:t>Click to edit Master text styles</a:t>
            </a:r>
          </a:p>
        </p:txBody>
      </p:sp>
    </p:spTree>
    <p:extLst>
      <p:ext uri="{BB962C8B-B14F-4D97-AF65-F5344CB8AC3E}">
        <p14:creationId xmlns:p14="http://schemas.microsoft.com/office/powerpoint/2010/main" val="35332430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image" Target="../media/image27.png"/><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image" Target="../media/image26.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image" Target="../media/image2.png"/><Relationship Id="rId20" Type="http://schemas.openxmlformats.org/officeDocument/2006/relationships/slideLayout" Target="../slideLayouts/slideLayout52.xml"/><Relationship Id="rId4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E9B199A-D5A7-4723-8A1A-A17B1527F23C}"/>
              </a:ext>
            </a:extLst>
          </p:cNvPr>
          <p:cNvCxnSpPr>
            <a:cxnSpLocks/>
          </p:cNvCxnSpPr>
          <p:nvPr userDrawn="1"/>
        </p:nvCxnSpPr>
        <p:spPr>
          <a:xfrm>
            <a:off x="107950" y="6064250"/>
            <a:ext cx="1197927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67BDEFF-7998-4B75-92AE-A46DD8FB7DC0}"/>
              </a:ext>
            </a:extLst>
          </p:cNvPr>
          <p:cNvSpPr txBox="1"/>
          <p:nvPr userDrawn="1"/>
        </p:nvSpPr>
        <p:spPr>
          <a:xfrm>
            <a:off x="895350" y="6221413"/>
            <a:ext cx="1887538" cy="261937"/>
          </a:xfrm>
          <a:prstGeom prst="rect">
            <a:avLst/>
          </a:prstGeom>
          <a:noFill/>
        </p:spPr>
        <p:txBody>
          <a:bodyPr>
            <a:spAutoFit/>
          </a:bodyPr>
          <a:lstStyle/>
          <a:p>
            <a:pPr algn="ctr" eaLnBrk="1" fontAlgn="auto" hangingPunct="1">
              <a:spcBef>
                <a:spcPts val="0"/>
              </a:spcBef>
              <a:spcAft>
                <a:spcPts val="0"/>
              </a:spcAft>
              <a:defRPr/>
            </a:pPr>
            <a:r>
              <a:rPr lang="id-ID" sz="1100" spc="300">
                <a:solidFill>
                  <a:schemeClr val="bg1"/>
                </a:solidFill>
                <a:latin typeface="+mj-lt"/>
              </a:rPr>
              <a:t>SPARROW</a:t>
            </a:r>
            <a:endParaRPr lang="id-ID" sz="800" b="1" spc="300">
              <a:solidFill>
                <a:schemeClr val="bg1"/>
              </a:solidFill>
              <a:latin typeface="+mj-lt"/>
            </a:endParaRPr>
          </a:p>
        </p:txBody>
      </p:sp>
      <p:sp>
        <p:nvSpPr>
          <p:cNvPr id="1031" name="TextBox 17">
            <a:extLst>
              <a:ext uri="{FF2B5EF4-FFF2-40B4-BE49-F238E27FC236}">
                <a16:creationId xmlns:a16="http://schemas.microsoft.com/office/drawing/2014/main" id="{401A009A-621D-4447-894A-9C03399D810D}"/>
              </a:ext>
            </a:extLst>
          </p:cNvPr>
          <p:cNvSpPr txBox="1">
            <a:spLocks noChangeArrowheads="1"/>
          </p:cNvSpPr>
          <p:nvPr userDrawn="1"/>
        </p:nvSpPr>
        <p:spPr bwMode="auto">
          <a:xfrm>
            <a:off x="10128054" y="6328568"/>
            <a:ext cx="1978025" cy="246063"/>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fontAlgn="base">
              <a:spcBef>
                <a:spcPct val="0"/>
              </a:spcBef>
              <a:spcAft>
                <a:spcPct val="0"/>
              </a:spcAft>
              <a:defRPr>
                <a:solidFill>
                  <a:schemeClr val="tx1"/>
                </a:solidFill>
                <a:latin typeface="Varela" pitchFamily="50" charset="0"/>
              </a:defRPr>
            </a:lvl6pPr>
            <a:lvl7pPr marL="2971800" indent="-228600" fontAlgn="base">
              <a:spcBef>
                <a:spcPct val="0"/>
              </a:spcBef>
              <a:spcAft>
                <a:spcPct val="0"/>
              </a:spcAft>
              <a:defRPr>
                <a:solidFill>
                  <a:schemeClr val="tx1"/>
                </a:solidFill>
                <a:latin typeface="Varela" pitchFamily="50" charset="0"/>
              </a:defRPr>
            </a:lvl7pPr>
            <a:lvl8pPr marL="3429000" indent="-228600" fontAlgn="base">
              <a:spcBef>
                <a:spcPct val="0"/>
              </a:spcBef>
              <a:spcAft>
                <a:spcPct val="0"/>
              </a:spcAft>
              <a:defRPr>
                <a:solidFill>
                  <a:schemeClr val="tx1"/>
                </a:solidFill>
                <a:latin typeface="Varela" pitchFamily="50" charset="0"/>
              </a:defRPr>
            </a:lvl8pPr>
            <a:lvl9pPr marL="3886200" indent="-228600" fontAlgn="base">
              <a:spcBef>
                <a:spcPct val="0"/>
              </a:spcBef>
              <a:spcAft>
                <a:spcPct val="0"/>
              </a:spcAft>
              <a:defRPr>
                <a:solidFill>
                  <a:schemeClr val="tx1"/>
                </a:solidFill>
                <a:latin typeface="Varela" pitchFamily="50" charset="0"/>
              </a:defRPr>
            </a:lvl9pPr>
          </a:lstStyle>
          <a:p>
            <a:pPr algn="r" eaLnBrk="1" hangingPunct="1">
              <a:defRPr/>
            </a:pPr>
            <a:r>
              <a:rPr lang="en-US" altLang="en-US" sz="1000" b="1">
                <a:solidFill>
                  <a:srgbClr val="002060"/>
                </a:solidFill>
                <a:latin typeface="Arial" panose="020B0604020202020204" pitchFamily="34" charset="0"/>
                <a:cs typeface="Arial" panose="020B0604020202020204" pitchFamily="34" charset="0"/>
              </a:rPr>
              <a:t>stem.nasa.gov</a:t>
            </a:r>
            <a:endParaRPr lang="id-ID" altLang="en-US" sz="600" b="1">
              <a:solidFill>
                <a:srgbClr val="002060"/>
              </a:solidFill>
              <a:latin typeface="Arial" panose="020B0604020202020204" pitchFamily="34" charset="0"/>
              <a:cs typeface="Arial" panose="020B0604020202020204" pitchFamily="34" charset="0"/>
            </a:endParaRPr>
          </a:p>
        </p:txBody>
      </p:sp>
      <p:pic>
        <p:nvPicPr>
          <p:cNvPr id="1029" name="Picture 7">
            <a:extLst>
              <a:ext uri="{FF2B5EF4-FFF2-40B4-BE49-F238E27FC236}">
                <a16:creationId xmlns:a16="http://schemas.microsoft.com/office/drawing/2014/main" id="{76978F14-DC8D-48A3-AC99-4DBC964C548C}"/>
              </a:ext>
            </a:extLst>
          </p:cNvPr>
          <p:cNvPicPr>
            <a:picLocks noChangeAspect="1" noChangeArrowheads="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174625" y="6157913"/>
            <a:ext cx="44719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bk object 16">
            <a:extLst>
              <a:ext uri="{FF2B5EF4-FFF2-40B4-BE49-F238E27FC236}">
                <a16:creationId xmlns:a16="http://schemas.microsoft.com/office/drawing/2014/main" id="{BA0EBCDB-8217-4865-B515-F03ECC9BEDC8}"/>
              </a:ext>
            </a:extLst>
          </p:cNvPr>
          <p:cNvSpPr>
            <a:spLocks noChangeArrowheads="1"/>
          </p:cNvSpPr>
          <p:nvPr userDrawn="1"/>
        </p:nvSpPr>
        <p:spPr bwMode="auto">
          <a:xfrm>
            <a:off x="11460163" y="120650"/>
            <a:ext cx="655637" cy="544513"/>
          </a:xfrm>
          <a:prstGeom prst="rect">
            <a:avLst/>
          </a:prstGeom>
          <a:blipFill dpi="0" rotWithShape="1">
            <a:blip r:embed="rId35"/>
            <a:srcRect/>
            <a:stretch>
              <a:fillRect/>
            </a:stretch>
          </a:blipFill>
          <a:ln>
            <a:noFill/>
          </a:ln>
        </p:spPr>
        <p:txBody>
          <a:bodyPr lIns="0" tIns="0" rIns="0" bIns="0"/>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defRPr/>
            </a:pPr>
            <a:endParaRPr lang="en-US" altLang="en-US"/>
          </a:p>
        </p:txBody>
      </p:sp>
      <p:cxnSp>
        <p:nvCxnSpPr>
          <p:cNvPr id="12" name="Straight Connector 11">
            <a:extLst>
              <a:ext uri="{FF2B5EF4-FFF2-40B4-BE49-F238E27FC236}">
                <a16:creationId xmlns:a16="http://schemas.microsoft.com/office/drawing/2014/main" id="{ADBF0A77-76CA-4406-A5EB-0CA4BF7FBA5E}"/>
              </a:ext>
            </a:extLst>
          </p:cNvPr>
          <p:cNvCxnSpPr>
            <a:cxnSpLocks/>
          </p:cNvCxnSpPr>
          <p:nvPr userDrawn="1"/>
        </p:nvCxnSpPr>
        <p:spPr>
          <a:xfrm>
            <a:off x="107950" y="787400"/>
            <a:ext cx="1197927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2" name="Picture 2">
            <a:extLst>
              <a:ext uri="{FF2B5EF4-FFF2-40B4-BE49-F238E27FC236}">
                <a16:creationId xmlns:a16="http://schemas.microsoft.com/office/drawing/2014/main" id="{AFB0F95B-C436-4A79-9FED-EE3039169EBE}"/>
              </a:ext>
            </a:extLst>
          </p:cNvPr>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p:blipFill>
        <p:spPr bwMode="auto">
          <a:xfrm>
            <a:off x="10432257" y="6149975"/>
            <a:ext cx="638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FA5A186-FA4E-47C7-97F2-772A4980914F}"/>
              </a:ext>
            </a:extLst>
          </p:cNvPr>
          <p:cNvCxnSpPr>
            <a:cxnSpLocks/>
          </p:cNvCxnSpPr>
          <p:nvPr userDrawn="1"/>
        </p:nvCxnSpPr>
        <p:spPr>
          <a:xfrm>
            <a:off x="-4531057" y="4930617"/>
            <a:ext cx="3569032"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225F5A-1866-4ECB-8D28-59B807C35AB1}"/>
              </a:ext>
            </a:extLst>
          </p:cNvPr>
          <p:cNvSpPr txBox="1"/>
          <p:nvPr userDrawn="1"/>
        </p:nvSpPr>
        <p:spPr>
          <a:xfrm>
            <a:off x="-4531057" y="4994787"/>
            <a:ext cx="3569032" cy="276999"/>
          </a:xfrm>
          <a:prstGeom prst="rect">
            <a:avLst/>
          </a:prstGeom>
          <a:noFill/>
        </p:spPr>
        <p:txBody>
          <a:bodyPr wrap="square" rtlCol="0">
            <a:spAutoFit/>
          </a:bodyPr>
          <a:lstStyle/>
          <a:p>
            <a:pPr algn="ctr"/>
            <a:r>
              <a:rPr lang="en-US" sz="1200" b="0"/>
              <a:t>Line weight 1 pt. Color 217-217-217</a:t>
            </a:r>
          </a:p>
        </p:txBody>
      </p:sp>
      <p:sp>
        <p:nvSpPr>
          <p:cNvPr id="21" name="TextBox 20">
            <a:extLst>
              <a:ext uri="{FF2B5EF4-FFF2-40B4-BE49-F238E27FC236}">
                <a16:creationId xmlns:a16="http://schemas.microsoft.com/office/drawing/2014/main" id="{8DD7AB37-A933-4D24-AF0F-089241A7E7F6}"/>
              </a:ext>
            </a:extLst>
          </p:cNvPr>
          <p:cNvSpPr txBox="1"/>
          <p:nvPr userDrawn="1"/>
        </p:nvSpPr>
        <p:spPr>
          <a:xfrm>
            <a:off x="-4531057" y="307975"/>
            <a:ext cx="4394533" cy="1077218"/>
          </a:xfrm>
          <a:prstGeom prst="rect">
            <a:avLst/>
          </a:prstGeom>
          <a:noFill/>
        </p:spPr>
        <p:txBody>
          <a:bodyPr wrap="square" rtlCol="0">
            <a:spAutoFit/>
          </a:bodyPr>
          <a:lstStyle/>
          <a:p>
            <a:r>
              <a:rPr lang="en-US" sz="2800" b="1">
                <a:solidFill>
                  <a:srgbClr val="002060"/>
                </a:solidFill>
                <a:latin typeface="+mj-lt"/>
              </a:rPr>
              <a:t>Arial Slide Title </a:t>
            </a:r>
            <a:r>
              <a:rPr lang="en-US" sz="1800">
                <a:solidFill>
                  <a:srgbClr val="002060"/>
                </a:solidFill>
                <a:latin typeface="+mj-lt"/>
              </a:rPr>
              <a:t>– 28 pt. Bold</a:t>
            </a:r>
          </a:p>
          <a:p>
            <a:r>
              <a:rPr lang="en-US">
                <a:solidFill>
                  <a:srgbClr val="002060"/>
                </a:solidFill>
                <a:latin typeface="+mj-lt"/>
              </a:rPr>
              <a:t>Arial Headline – 18 pt. </a:t>
            </a:r>
          </a:p>
          <a:p>
            <a:r>
              <a:rPr lang="en-US">
                <a:solidFill>
                  <a:schemeClr val="tx1">
                    <a:lumMod val="65000"/>
                    <a:lumOff val="35000"/>
                  </a:schemeClr>
                </a:solidFill>
                <a:latin typeface="+mn-lt"/>
              </a:rPr>
              <a:t>Valera Body Copy – 18 pt.</a:t>
            </a:r>
          </a:p>
        </p:txBody>
      </p:sp>
      <p:sp>
        <p:nvSpPr>
          <p:cNvPr id="22" name="Rectangle 21">
            <a:extLst>
              <a:ext uri="{FF2B5EF4-FFF2-40B4-BE49-F238E27FC236}">
                <a16:creationId xmlns:a16="http://schemas.microsoft.com/office/drawing/2014/main" id="{7CAEE699-3BEB-4903-B068-7655E31E7CFE}"/>
              </a:ext>
            </a:extLst>
          </p:cNvPr>
          <p:cNvSpPr/>
          <p:nvPr userDrawn="1"/>
        </p:nvSpPr>
        <p:spPr>
          <a:xfrm>
            <a:off x="-4531057" y="1924724"/>
            <a:ext cx="1721182" cy="7369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0-32-96</a:t>
            </a:r>
          </a:p>
        </p:txBody>
      </p:sp>
      <p:sp>
        <p:nvSpPr>
          <p:cNvPr id="23" name="Rectangle 22">
            <a:extLst>
              <a:ext uri="{FF2B5EF4-FFF2-40B4-BE49-F238E27FC236}">
                <a16:creationId xmlns:a16="http://schemas.microsoft.com/office/drawing/2014/main" id="{0D1C99CC-7C26-49C3-9DBB-C83B836FD98C}"/>
              </a:ext>
            </a:extLst>
          </p:cNvPr>
          <p:cNvSpPr/>
          <p:nvPr userDrawn="1"/>
        </p:nvSpPr>
        <p:spPr>
          <a:xfrm>
            <a:off x="-2683207" y="2888597"/>
            <a:ext cx="1721182" cy="7369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0-176-240</a:t>
            </a:r>
          </a:p>
        </p:txBody>
      </p:sp>
      <p:sp>
        <p:nvSpPr>
          <p:cNvPr id="24" name="Rectangle 23">
            <a:extLst>
              <a:ext uri="{FF2B5EF4-FFF2-40B4-BE49-F238E27FC236}">
                <a16:creationId xmlns:a16="http://schemas.microsoft.com/office/drawing/2014/main" id="{AA9D3CDF-9EE2-4568-BAEA-D35E67E0AE52}"/>
              </a:ext>
            </a:extLst>
          </p:cNvPr>
          <p:cNvSpPr/>
          <p:nvPr userDrawn="1"/>
        </p:nvSpPr>
        <p:spPr>
          <a:xfrm>
            <a:off x="-4531057" y="3852470"/>
            <a:ext cx="1721182" cy="73697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217-217-217</a:t>
            </a:r>
          </a:p>
        </p:txBody>
      </p:sp>
      <p:sp>
        <p:nvSpPr>
          <p:cNvPr id="25" name="Rectangle 24">
            <a:extLst>
              <a:ext uri="{FF2B5EF4-FFF2-40B4-BE49-F238E27FC236}">
                <a16:creationId xmlns:a16="http://schemas.microsoft.com/office/drawing/2014/main" id="{1AF9DAC0-F712-48E3-AB7B-0C5CE48910C3}"/>
              </a:ext>
            </a:extLst>
          </p:cNvPr>
          <p:cNvSpPr/>
          <p:nvPr userDrawn="1"/>
        </p:nvSpPr>
        <p:spPr>
          <a:xfrm>
            <a:off x="-4531057" y="2888597"/>
            <a:ext cx="1721182" cy="73697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0-112-192</a:t>
            </a:r>
          </a:p>
        </p:txBody>
      </p:sp>
      <p:sp>
        <p:nvSpPr>
          <p:cNvPr id="26" name="Rectangle 25">
            <a:extLst>
              <a:ext uri="{FF2B5EF4-FFF2-40B4-BE49-F238E27FC236}">
                <a16:creationId xmlns:a16="http://schemas.microsoft.com/office/drawing/2014/main" id="{EC7E5FD4-8F65-45ED-98D7-9A3C96296EF7}"/>
              </a:ext>
            </a:extLst>
          </p:cNvPr>
          <p:cNvSpPr/>
          <p:nvPr userDrawn="1"/>
        </p:nvSpPr>
        <p:spPr>
          <a:xfrm>
            <a:off x="-2683207" y="3852470"/>
            <a:ext cx="1721182" cy="73697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Transparency  20%</a:t>
            </a:r>
          </a:p>
        </p:txBody>
      </p:sp>
      <p:sp>
        <p:nvSpPr>
          <p:cNvPr id="27" name="TextBox 26">
            <a:extLst>
              <a:ext uri="{FF2B5EF4-FFF2-40B4-BE49-F238E27FC236}">
                <a16:creationId xmlns:a16="http://schemas.microsoft.com/office/drawing/2014/main" id="{708328BD-97F5-4ED0-96B3-A029ECA12ABC}"/>
              </a:ext>
            </a:extLst>
          </p:cNvPr>
          <p:cNvSpPr txBox="1"/>
          <p:nvPr userDrawn="1"/>
        </p:nvSpPr>
        <p:spPr>
          <a:xfrm>
            <a:off x="-4531057" y="1513164"/>
            <a:ext cx="2961564" cy="369332"/>
          </a:xfrm>
          <a:prstGeom prst="rect">
            <a:avLst/>
          </a:prstGeom>
          <a:noFill/>
        </p:spPr>
        <p:txBody>
          <a:bodyPr wrap="square" rtlCol="0">
            <a:spAutoFit/>
          </a:bodyPr>
          <a:lstStyle/>
          <a:p>
            <a:pPr algn="ctr"/>
            <a:r>
              <a:rPr lang="en-US" b="1"/>
              <a:t>RGB Colors</a:t>
            </a:r>
          </a:p>
        </p:txBody>
      </p:sp>
      <p:sp>
        <p:nvSpPr>
          <p:cNvPr id="28" name="TextBox 27">
            <a:extLst>
              <a:ext uri="{FF2B5EF4-FFF2-40B4-BE49-F238E27FC236}">
                <a16:creationId xmlns:a16="http://schemas.microsoft.com/office/drawing/2014/main" id="{5B3B0680-1C58-460D-BAB8-6252C862441A}"/>
              </a:ext>
            </a:extLst>
          </p:cNvPr>
          <p:cNvSpPr txBox="1"/>
          <p:nvPr userDrawn="1"/>
        </p:nvSpPr>
        <p:spPr>
          <a:xfrm>
            <a:off x="-4531057" y="-61357"/>
            <a:ext cx="2961564" cy="369332"/>
          </a:xfrm>
          <a:prstGeom prst="rect">
            <a:avLst/>
          </a:prstGeom>
          <a:noFill/>
        </p:spPr>
        <p:txBody>
          <a:bodyPr wrap="square" rtlCol="0">
            <a:spAutoFit/>
          </a:bodyPr>
          <a:lstStyle/>
          <a:p>
            <a:pPr algn="l"/>
            <a:r>
              <a:rPr lang="en-US" b="1"/>
              <a:t>Formatting Notes:</a:t>
            </a:r>
          </a:p>
        </p:txBody>
      </p:sp>
      <p:sp>
        <p:nvSpPr>
          <p:cNvPr id="29" name="Rectangle 28">
            <a:extLst>
              <a:ext uri="{FF2B5EF4-FFF2-40B4-BE49-F238E27FC236}">
                <a16:creationId xmlns:a16="http://schemas.microsoft.com/office/drawing/2014/main" id="{51EA4FAD-3AE0-4962-90FD-280D75EF8776}"/>
              </a:ext>
            </a:extLst>
          </p:cNvPr>
          <p:cNvSpPr/>
          <p:nvPr userDrawn="1"/>
        </p:nvSpPr>
        <p:spPr>
          <a:xfrm>
            <a:off x="-2683207" y="1924724"/>
            <a:ext cx="1721182" cy="7369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89-89-89</a:t>
            </a:r>
          </a:p>
        </p:txBody>
      </p:sp>
    </p:spTree>
  </p:cSld>
  <p:clrMap bg1="lt1" tx1="dk1" bg2="lt2" tx2="dk2" accent1="accent1" accent2="accent2" accent3="accent3" accent4="accent4" accent5="accent5" accent6="accent6" hlink="hlink" folHlink="folHlink"/>
  <p:sldLayoutIdLst>
    <p:sldLayoutId id="2147483842" r:id="rId1"/>
    <p:sldLayoutId id="2147483848" r:id="rId2"/>
    <p:sldLayoutId id="2147483843" r:id="rId3"/>
    <p:sldLayoutId id="2147483844" r:id="rId4"/>
    <p:sldLayoutId id="2147483845" r:id="rId5"/>
    <p:sldLayoutId id="2147483846" r:id="rId6"/>
    <p:sldLayoutId id="2147483847" r:id="rId7"/>
    <p:sldLayoutId id="2147483849" r:id="rId8"/>
    <p:sldLayoutId id="2147483850" r:id="rId9"/>
    <p:sldLayoutId id="2147483851" r:id="rId10"/>
    <p:sldLayoutId id="2147483852" r:id="rId11"/>
    <p:sldLayoutId id="2147483853" r:id="rId12"/>
    <p:sldLayoutId id="2147483840" r:id="rId13"/>
    <p:sldLayoutId id="2147483854" r:id="rId14"/>
    <p:sldLayoutId id="2147483841"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4" r:id="rId24"/>
    <p:sldLayoutId id="2147483880" r:id="rId25"/>
    <p:sldLayoutId id="2147483881" r:id="rId26"/>
    <p:sldLayoutId id="2147483863" r:id="rId27"/>
    <p:sldLayoutId id="2147483865" r:id="rId28"/>
    <p:sldLayoutId id="2147483866" r:id="rId29"/>
    <p:sldLayoutId id="2147483867" r:id="rId30"/>
    <p:sldLayoutId id="2147483926" r:id="rId31"/>
    <p:sldLayoutId id="2147483927" r:id="rId32"/>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2pPr>
      <a:lvl3pPr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3pPr>
      <a:lvl4pPr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4pPr>
      <a:lvl5pPr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5pPr>
      <a:lvl6pPr marL="457200"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6pPr>
      <a:lvl7pPr marL="914400"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7pPr>
      <a:lvl8pPr marL="1371600"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8pPr>
      <a:lvl9pPr marL="1828800" algn="l" rtl="0" eaLnBrk="1" fontAlgn="base" hangingPunct="1">
        <a:lnSpc>
          <a:spcPct val="90000"/>
        </a:lnSpc>
        <a:spcBef>
          <a:spcPct val="0"/>
        </a:spcBef>
        <a:spcAft>
          <a:spcPct val="0"/>
        </a:spcAft>
        <a:defRPr sz="4400">
          <a:solidFill>
            <a:schemeClr val="tx1"/>
          </a:solidFill>
          <a:latin typeface="Raleway bold" panose="020B0803030101060003"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E9B199A-D5A7-4723-8A1A-A17B1527F23C}"/>
              </a:ext>
            </a:extLst>
          </p:cNvPr>
          <p:cNvCxnSpPr>
            <a:cxnSpLocks/>
          </p:cNvCxnSpPr>
          <p:nvPr userDrawn="1"/>
        </p:nvCxnSpPr>
        <p:spPr>
          <a:xfrm>
            <a:off x="107950" y="6064250"/>
            <a:ext cx="1197927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67BDEFF-7998-4B75-92AE-A46DD8FB7DC0}"/>
              </a:ext>
            </a:extLst>
          </p:cNvPr>
          <p:cNvSpPr txBox="1"/>
          <p:nvPr userDrawn="1"/>
        </p:nvSpPr>
        <p:spPr>
          <a:xfrm>
            <a:off x="895350" y="6221413"/>
            <a:ext cx="1887538" cy="261937"/>
          </a:xfrm>
          <a:prstGeom prst="rect">
            <a:avLst/>
          </a:prstGeom>
          <a:noFill/>
        </p:spPr>
        <p:txBody>
          <a:bodyPr>
            <a:spAutoFit/>
          </a:bodyPr>
          <a:lstStyle/>
          <a:p>
            <a:pPr algn="ctr" eaLnBrk="1" fontAlgn="auto" hangingPunct="1">
              <a:spcBef>
                <a:spcPts val="0"/>
              </a:spcBef>
              <a:spcAft>
                <a:spcPts val="0"/>
              </a:spcAft>
              <a:defRPr/>
            </a:pPr>
            <a:r>
              <a:rPr lang="id-ID" sz="1100" spc="300">
                <a:solidFill>
                  <a:schemeClr val="bg1"/>
                </a:solidFill>
                <a:latin typeface="+mj-lt"/>
              </a:rPr>
              <a:t>SPARROW</a:t>
            </a:r>
            <a:endParaRPr lang="id-ID" sz="800" b="1" spc="300">
              <a:solidFill>
                <a:schemeClr val="bg1"/>
              </a:solidFill>
              <a:latin typeface="+mj-lt"/>
            </a:endParaRPr>
          </a:p>
        </p:txBody>
      </p:sp>
      <p:sp>
        <p:nvSpPr>
          <p:cNvPr id="1031" name="TextBox 17">
            <a:extLst>
              <a:ext uri="{FF2B5EF4-FFF2-40B4-BE49-F238E27FC236}">
                <a16:creationId xmlns:a16="http://schemas.microsoft.com/office/drawing/2014/main" id="{401A009A-621D-4447-894A-9C03399D810D}"/>
              </a:ext>
            </a:extLst>
          </p:cNvPr>
          <p:cNvSpPr txBox="1">
            <a:spLocks noChangeArrowheads="1"/>
          </p:cNvSpPr>
          <p:nvPr userDrawn="1"/>
        </p:nvSpPr>
        <p:spPr bwMode="auto">
          <a:xfrm>
            <a:off x="10109200" y="6334125"/>
            <a:ext cx="1978025" cy="246063"/>
          </a:xfrm>
          <a:prstGeom prst="rect">
            <a:avLst/>
          </a:prstGeom>
          <a:noFill/>
          <a:ln>
            <a:noFill/>
          </a:ln>
        </p:spPr>
        <p:txBody>
          <a:bodyPr>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fontAlgn="base">
              <a:spcBef>
                <a:spcPct val="0"/>
              </a:spcBef>
              <a:spcAft>
                <a:spcPct val="0"/>
              </a:spcAft>
              <a:defRPr>
                <a:solidFill>
                  <a:schemeClr val="tx1"/>
                </a:solidFill>
                <a:latin typeface="Varela" pitchFamily="50" charset="0"/>
              </a:defRPr>
            </a:lvl6pPr>
            <a:lvl7pPr marL="2971800" indent="-228600" fontAlgn="base">
              <a:spcBef>
                <a:spcPct val="0"/>
              </a:spcBef>
              <a:spcAft>
                <a:spcPct val="0"/>
              </a:spcAft>
              <a:defRPr>
                <a:solidFill>
                  <a:schemeClr val="tx1"/>
                </a:solidFill>
                <a:latin typeface="Varela" pitchFamily="50" charset="0"/>
              </a:defRPr>
            </a:lvl7pPr>
            <a:lvl8pPr marL="3429000" indent="-228600" fontAlgn="base">
              <a:spcBef>
                <a:spcPct val="0"/>
              </a:spcBef>
              <a:spcAft>
                <a:spcPct val="0"/>
              </a:spcAft>
              <a:defRPr>
                <a:solidFill>
                  <a:schemeClr val="tx1"/>
                </a:solidFill>
                <a:latin typeface="Varela" pitchFamily="50" charset="0"/>
              </a:defRPr>
            </a:lvl8pPr>
            <a:lvl9pPr marL="3886200" indent="-228600" fontAlgn="base">
              <a:spcBef>
                <a:spcPct val="0"/>
              </a:spcBef>
              <a:spcAft>
                <a:spcPct val="0"/>
              </a:spcAft>
              <a:defRPr>
                <a:solidFill>
                  <a:schemeClr val="tx1"/>
                </a:solidFill>
                <a:latin typeface="Varela" pitchFamily="50" charset="0"/>
              </a:defRPr>
            </a:lvl9pPr>
          </a:lstStyle>
          <a:p>
            <a:pPr algn="r" eaLnBrk="1" hangingPunct="1">
              <a:defRPr/>
            </a:pPr>
            <a:r>
              <a:rPr lang="en-US" altLang="en-US" sz="1000">
                <a:solidFill>
                  <a:schemeClr val="tx2"/>
                </a:solidFill>
                <a:latin typeface="Arial" panose="020B0604020202020204" pitchFamily="34" charset="0"/>
                <a:cs typeface="Arial" panose="020B0604020202020204" pitchFamily="34" charset="0"/>
              </a:rPr>
              <a:t>www.stem.nasa.gov</a:t>
            </a:r>
            <a:endParaRPr lang="id-ID" altLang="en-US" sz="600">
              <a:solidFill>
                <a:schemeClr val="tx2"/>
              </a:solidFill>
              <a:latin typeface="Arial" panose="020B0604020202020204" pitchFamily="34" charset="0"/>
              <a:cs typeface="Arial" panose="020B0604020202020204" pitchFamily="34" charset="0"/>
            </a:endParaRPr>
          </a:p>
        </p:txBody>
      </p:sp>
      <p:pic>
        <p:nvPicPr>
          <p:cNvPr id="1029" name="Picture 7">
            <a:extLst>
              <a:ext uri="{FF2B5EF4-FFF2-40B4-BE49-F238E27FC236}">
                <a16:creationId xmlns:a16="http://schemas.microsoft.com/office/drawing/2014/main" id="{76978F14-DC8D-48A3-AC99-4DBC964C548C}"/>
              </a:ext>
            </a:extLst>
          </p:cNvPr>
          <p:cNvPicPr>
            <a:picLocks noChangeAspect="1" noChangeArrowheads="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174625" y="6157913"/>
            <a:ext cx="44719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bk object 16">
            <a:extLst>
              <a:ext uri="{FF2B5EF4-FFF2-40B4-BE49-F238E27FC236}">
                <a16:creationId xmlns:a16="http://schemas.microsoft.com/office/drawing/2014/main" id="{BA0EBCDB-8217-4865-B515-F03ECC9BEDC8}"/>
              </a:ext>
            </a:extLst>
          </p:cNvPr>
          <p:cNvSpPr>
            <a:spLocks noChangeArrowheads="1"/>
          </p:cNvSpPr>
          <p:nvPr userDrawn="1"/>
        </p:nvSpPr>
        <p:spPr bwMode="auto">
          <a:xfrm>
            <a:off x="11460163" y="120650"/>
            <a:ext cx="655637" cy="544513"/>
          </a:xfrm>
          <a:prstGeom prst="rect">
            <a:avLst/>
          </a:prstGeom>
          <a:blipFill dpi="0" rotWithShape="1">
            <a:blip r:embed="rId46"/>
            <a:srcRect/>
            <a:stretch>
              <a:fillRect/>
            </a:stretch>
          </a:blipFill>
          <a:ln>
            <a:noFill/>
          </a:ln>
        </p:spPr>
        <p:txBody>
          <a:bodyPr lIns="0" tIns="0" rIns="0" bIns="0"/>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defRPr/>
            </a:pPr>
            <a:endParaRPr lang="en-US" altLang="en-US"/>
          </a:p>
        </p:txBody>
      </p:sp>
      <p:cxnSp>
        <p:nvCxnSpPr>
          <p:cNvPr id="12" name="Straight Connector 11">
            <a:extLst>
              <a:ext uri="{FF2B5EF4-FFF2-40B4-BE49-F238E27FC236}">
                <a16:creationId xmlns:a16="http://schemas.microsoft.com/office/drawing/2014/main" id="{ADBF0A77-76CA-4406-A5EB-0CA4BF7FBA5E}"/>
              </a:ext>
            </a:extLst>
          </p:cNvPr>
          <p:cNvCxnSpPr>
            <a:cxnSpLocks/>
          </p:cNvCxnSpPr>
          <p:nvPr userDrawn="1"/>
        </p:nvCxnSpPr>
        <p:spPr>
          <a:xfrm>
            <a:off x="107950" y="787400"/>
            <a:ext cx="1197927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2" name="Picture 2">
            <a:extLst>
              <a:ext uri="{FF2B5EF4-FFF2-40B4-BE49-F238E27FC236}">
                <a16:creationId xmlns:a16="http://schemas.microsoft.com/office/drawing/2014/main" id="{AFB0F95B-C436-4A79-9FED-EE3039169EBE}"/>
              </a:ext>
            </a:extLst>
          </p:cNvPr>
          <p:cNvPicPr>
            <a:picLocks noChangeAspect="1" noChangeArrowheads="1"/>
          </p:cNvPicPr>
          <p:nvPr userDrawn="1"/>
        </p:nvPicPr>
        <p:blipFill>
          <a:blip r:embed="rId47" cstate="print">
            <a:extLst>
              <a:ext uri="{28A0092B-C50C-407E-A947-70E740481C1C}">
                <a14:useLocalDpi xmlns:a14="http://schemas.microsoft.com/office/drawing/2010/main" val="0"/>
              </a:ext>
            </a:extLst>
          </a:blip>
          <a:srcRect/>
          <a:stretch/>
        </p:blipFill>
        <p:spPr bwMode="auto">
          <a:xfrm>
            <a:off x="10133013" y="6149975"/>
            <a:ext cx="638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EB0990F-E964-4DC2-83B6-2C7F0122C8BC}"/>
              </a:ext>
            </a:extLst>
          </p:cNvPr>
          <p:cNvSpPr txBox="1"/>
          <p:nvPr userDrawn="1"/>
        </p:nvSpPr>
        <p:spPr>
          <a:xfrm>
            <a:off x="-5565529" y="305316"/>
            <a:ext cx="5122184" cy="1046440"/>
          </a:xfrm>
          <a:prstGeom prst="rect">
            <a:avLst/>
          </a:prstGeom>
          <a:noFill/>
        </p:spPr>
        <p:txBody>
          <a:bodyPr wrap="square" rtlCol="0">
            <a:spAutoFit/>
          </a:bodyPr>
          <a:lstStyle/>
          <a:p>
            <a:r>
              <a:rPr lang="en-US" sz="2800" b="1">
                <a:solidFill>
                  <a:srgbClr val="002060"/>
                </a:solidFill>
                <a:latin typeface="+mj-lt"/>
              </a:rPr>
              <a:t>Arial Slide Title </a:t>
            </a:r>
            <a:r>
              <a:rPr lang="en-US" sz="2800">
                <a:solidFill>
                  <a:srgbClr val="002060"/>
                </a:solidFill>
                <a:latin typeface="+mj-lt"/>
              </a:rPr>
              <a:t>– 28 pt. Bold</a:t>
            </a:r>
          </a:p>
          <a:p>
            <a:r>
              <a:rPr lang="en-US" sz="1800">
                <a:solidFill>
                  <a:srgbClr val="002060"/>
                </a:solidFill>
                <a:latin typeface="+mj-lt"/>
              </a:rPr>
              <a:t>Arial Headline – 18 pt. </a:t>
            </a:r>
          </a:p>
          <a:p>
            <a:r>
              <a:rPr lang="en-US" sz="1600">
                <a:solidFill>
                  <a:schemeClr val="tx1">
                    <a:lumMod val="65000"/>
                    <a:lumOff val="35000"/>
                  </a:schemeClr>
                </a:solidFill>
                <a:latin typeface="+mn-lt"/>
              </a:rPr>
              <a:t>Arial Body Copy – 16 pt.</a:t>
            </a:r>
          </a:p>
        </p:txBody>
      </p:sp>
      <p:grpSp>
        <p:nvGrpSpPr>
          <p:cNvPr id="3" name="Group 2">
            <a:extLst>
              <a:ext uri="{FF2B5EF4-FFF2-40B4-BE49-F238E27FC236}">
                <a16:creationId xmlns:a16="http://schemas.microsoft.com/office/drawing/2014/main" id="{7782633A-A437-0724-6596-8CB6CCA8DFB8}"/>
              </a:ext>
            </a:extLst>
          </p:cNvPr>
          <p:cNvGrpSpPr/>
          <p:nvPr userDrawn="1"/>
        </p:nvGrpSpPr>
        <p:grpSpPr>
          <a:xfrm>
            <a:off x="-5453539" y="1818873"/>
            <a:ext cx="2462112" cy="3747762"/>
            <a:chOff x="-4531057" y="2350706"/>
            <a:chExt cx="2961564" cy="4508015"/>
          </a:xfrm>
        </p:grpSpPr>
        <p:sp>
          <p:nvSpPr>
            <p:cNvPr id="10" name="Rectangle 9">
              <a:extLst>
                <a:ext uri="{FF2B5EF4-FFF2-40B4-BE49-F238E27FC236}">
                  <a16:creationId xmlns:a16="http://schemas.microsoft.com/office/drawing/2014/main" id="{A356D40D-794F-484C-A3B8-1A655C018888}"/>
                </a:ext>
              </a:extLst>
            </p:cNvPr>
            <p:cNvSpPr/>
            <p:nvPr userDrawn="1"/>
          </p:nvSpPr>
          <p:spPr>
            <a:xfrm>
              <a:off x="-4531057" y="2350706"/>
              <a:ext cx="2961564" cy="7369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0-32-96</a:t>
              </a:r>
            </a:p>
          </p:txBody>
        </p:sp>
        <p:sp>
          <p:nvSpPr>
            <p:cNvPr id="11" name="Rectangle 10">
              <a:extLst>
                <a:ext uri="{FF2B5EF4-FFF2-40B4-BE49-F238E27FC236}">
                  <a16:creationId xmlns:a16="http://schemas.microsoft.com/office/drawing/2014/main" id="{41D9FD27-F759-45B9-9AD4-707D4064E404}"/>
                </a:ext>
              </a:extLst>
            </p:cNvPr>
            <p:cNvSpPr/>
            <p:nvPr userDrawn="1"/>
          </p:nvSpPr>
          <p:spPr>
            <a:xfrm>
              <a:off x="-4531057" y="4278452"/>
              <a:ext cx="2961564" cy="7369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0-176-240</a:t>
              </a:r>
            </a:p>
          </p:txBody>
        </p:sp>
        <p:sp>
          <p:nvSpPr>
            <p:cNvPr id="13" name="Rectangle 12">
              <a:extLst>
                <a:ext uri="{FF2B5EF4-FFF2-40B4-BE49-F238E27FC236}">
                  <a16:creationId xmlns:a16="http://schemas.microsoft.com/office/drawing/2014/main" id="{3A5B7692-9A2D-4CCD-A50A-02BC20B1F8FF}"/>
                </a:ext>
              </a:extLst>
            </p:cNvPr>
            <p:cNvSpPr/>
            <p:nvPr userDrawn="1"/>
          </p:nvSpPr>
          <p:spPr>
            <a:xfrm>
              <a:off x="-4531057" y="5200097"/>
              <a:ext cx="2961564" cy="7369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127-127-270</a:t>
              </a:r>
            </a:p>
          </p:txBody>
        </p:sp>
        <p:sp>
          <p:nvSpPr>
            <p:cNvPr id="16" name="Rectangle 15">
              <a:extLst>
                <a:ext uri="{FF2B5EF4-FFF2-40B4-BE49-F238E27FC236}">
                  <a16:creationId xmlns:a16="http://schemas.microsoft.com/office/drawing/2014/main" id="{876EACB2-1E1D-4990-916A-509B1CA34B91}"/>
                </a:ext>
              </a:extLst>
            </p:cNvPr>
            <p:cNvSpPr/>
            <p:nvPr userDrawn="1"/>
          </p:nvSpPr>
          <p:spPr>
            <a:xfrm>
              <a:off x="-4531057" y="3314579"/>
              <a:ext cx="2961564" cy="73697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0-112-192</a:t>
              </a:r>
            </a:p>
          </p:txBody>
        </p:sp>
        <p:sp>
          <p:nvSpPr>
            <p:cNvPr id="17" name="Rectangle 16">
              <a:extLst>
                <a:ext uri="{FF2B5EF4-FFF2-40B4-BE49-F238E27FC236}">
                  <a16:creationId xmlns:a16="http://schemas.microsoft.com/office/drawing/2014/main" id="{6B862C4B-D7D8-47A6-A74E-199276C78A37}"/>
                </a:ext>
              </a:extLst>
            </p:cNvPr>
            <p:cNvSpPr/>
            <p:nvPr userDrawn="1"/>
          </p:nvSpPr>
          <p:spPr>
            <a:xfrm>
              <a:off x="-4531057" y="6121742"/>
              <a:ext cx="2961564" cy="736979"/>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Transparency = 20%</a:t>
              </a:r>
            </a:p>
          </p:txBody>
        </p:sp>
      </p:grpSp>
      <p:sp>
        <p:nvSpPr>
          <p:cNvPr id="2" name="TextBox 1">
            <a:extLst>
              <a:ext uri="{FF2B5EF4-FFF2-40B4-BE49-F238E27FC236}">
                <a16:creationId xmlns:a16="http://schemas.microsoft.com/office/drawing/2014/main" id="{9BAEE21A-F29D-4772-8A31-FA69787DBFD0}"/>
              </a:ext>
            </a:extLst>
          </p:cNvPr>
          <p:cNvSpPr txBox="1"/>
          <p:nvPr userDrawn="1"/>
        </p:nvSpPr>
        <p:spPr>
          <a:xfrm>
            <a:off x="-5833384" y="1418398"/>
            <a:ext cx="2961564" cy="369332"/>
          </a:xfrm>
          <a:prstGeom prst="rect">
            <a:avLst/>
          </a:prstGeom>
          <a:noFill/>
        </p:spPr>
        <p:txBody>
          <a:bodyPr wrap="square" rtlCol="0">
            <a:spAutoFit/>
          </a:bodyPr>
          <a:lstStyle/>
          <a:p>
            <a:pPr algn="ctr"/>
            <a:r>
              <a:rPr lang="en-US" b="1"/>
              <a:t>RGB Colors</a:t>
            </a:r>
          </a:p>
        </p:txBody>
      </p:sp>
      <p:sp>
        <p:nvSpPr>
          <p:cNvPr id="18" name="TextBox 17">
            <a:extLst>
              <a:ext uri="{FF2B5EF4-FFF2-40B4-BE49-F238E27FC236}">
                <a16:creationId xmlns:a16="http://schemas.microsoft.com/office/drawing/2014/main" id="{88DB6F57-6F19-4B5D-B610-D0C38DCBA50A}"/>
              </a:ext>
            </a:extLst>
          </p:cNvPr>
          <p:cNvSpPr txBox="1"/>
          <p:nvPr userDrawn="1"/>
        </p:nvSpPr>
        <p:spPr>
          <a:xfrm>
            <a:off x="-5565529" y="-64016"/>
            <a:ext cx="2961564" cy="369332"/>
          </a:xfrm>
          <a:prstGeom prst="rect">
            <a:avLst/>
          </a:prstGeom>
          <a:noFill/>
        </p:spPr>
        <p:txBody>
          <a:bodyPr wrap="square" rtlCol="0">
            <a:spAutoFit/>
          </a:bodyPr>
          <a:lstStyle/>
          <a:p>
            <a:pPr algn="l"/>
            <a:r>
              <a:rPr lang="en-US" b="1"/>
              <a:t>Formatting Notes:</a:t>
            </a:r>
          </a:p>
        </p:txBody>
      </p:sp>
    </p:spTree>
    <p:extLst>
      <p:ext uri="{BB962C8B-B14F-4D97-AF65-F5344CB8AC3E}">
        <p14:creationId xmlns:p14="http://schemas.microsoft.com/office/powerpoint/2010/main" val="155431907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23" r:id="rId41"/>
    <p:sldLayoutId id="2147483924" r:id="rId42"/>
    <p:sldLayoutId id="2147483925" r:id="rId4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aleway bold" panose="020B0803030101060003" pitchFamily="34" charset="0"/>
        </a:defRPr>
      </a:lvl2pPr>
      <a:lvl3pPr algn="l" rtl="0" eaLnBrk="0" fontAlgn="base" hangingPunct="0">
        <a:lnSpc>
          <a:spcPct val="90000"/>
        </a:lnSpc>
        <a:spcBef>
          <a:spcPct val="0"/>
        </a:spcBef>
        <a:spcAft>
          <a:spcPct val="0"/>
        </a:spcAft>
        <a:defRPr sz="4400">
          <a:solidFill>
            <a:schemeClr val="tx1"/>
          </a:solidFill>
          <a:latin typeface="Raleway bold" panose="020B0803030101060003" pitchFamily="34" charset="0"/>
        </a:defRPr>
      </a:lvl3pPr>
      <a:lvl4pPr algn="l" rtl="0" eaLnBrk="0" fontAlgn="base" hangingPunct="0">
        <a:lnSpc>
          <a:spcPct val="90000"/>
        </a:lnSpc>
        <a:spcBef>
          <a:spcPct val="0"/>
        </a:spcBef>
        <a:spcAft>
          <a:spcPct val="0"/>
        </a:spcAft>
        <a:defRPr sz="4400">
          <a:solidFill>
            <a:schemeClr val="tx1"/>
          </a:solidFill>
          <a:latin typeface="Raleway bold" panose="020B0803030101060003" pitchFamily="34" charset="0"/>
        </a:defRPr>
      </a:lvl4pPr>
      <a:lvl5pPr algn="l" rtl="0" eaLnBrk="0" fontAlgn="base" hangingPunct="0">
        <a:lnSpc>
          <a:spcPct val="90000"/>
        </a:lnSpc>
        <a:spcBef>
          <a:spcPct val="0"/>
        </a:spcBef>
        <a:spcAft>
          <a:spcPct val="0"/>
        </a:spcAft>
        <a:defRPr sz="4400">
          <a:solidFill>
            <a:schemeClr val="tx1"/>
          </a:solidFill>
          <a:latin typeface="Raleway bold" panose="020B0803030101060003" pitchFamily="34" charset="0"/>
        </a:defRPr>
      </a:lvl5pPr>
      <a:lvl6pPr marL="457200" algn="l" rtl="0" fontAlgn="base">
        <a:lnSpc>
          <a:spcPct val="90000"/>
        </a:lnSpc>
        <a:spcBef>
          <a:spcPct val="0"/>
        </a:spcBef>
        <a:spcAft>
          <a:spcPct val="0"/>
        </a:spcAft>
        <a:defRPr sz="4400">
          <a:solidFill>
            <a:schemeClr val="tx1"/>
          </a:solidFill>
          <a:latin typeface="Raleway bold" panose="020B0803030101060003" pitchFamily="34" charset="0"/>
        </a:defRPr>
      </a:lvl6pPr>
      <a:lvl7pPr marL="914400" algn="l" rtl="0" fontAlgn="base">
        <a:lnSpc>
          <a:spcPct val="90000"/>
        </a:lnSpc>
        <a:spcBef>
          <a:spcPct val="0"/>
        </a:spcBef>
        <a:spcAft>
          <a:spcPct val="0"/>
        </a:spcAft>
        <a:defRPr sz="4400">
          <a:solidFill>
            <a:schemeClr val="tx1"/>
          </a:solidFill>
          <a:latin typeface="Raleway bold" panose="020B0803030101060003" pitchFamily="34" charset="0"/>
        </a:defRPr>
      </a:lvl7pPr>
      <a:lvl8pPr marL="1371600" algn="l" rtl="0" fontAlgn="base">
        <a:lnSpc>
          <a:spcPct val="90000"/>
        </a:lnSpc>
        <a:spcBef>
          <a:spcPct val="0"/>
        </a:spcBef>
        <a:spcAft>
          <a:spcPct val="0"/>
        </a:spcAft>
        <a:defRPr sz="4400">
          <a:solidFill>
            <a:schemeClr val="tx1"/>
          </a:solidFill>
          <a:latin typeface="Raleway bold" panose="020B0803030101060003" pitchFamily="34" charset="0"/>
        </a:defRPr>
      </a:lvl8pPr>
      <a:lvl9pPr marL="1828800" algn="l" rtl="0" fontAlgn="base">
        <a:lnSpc>
          <a:spcPct val="90000"/>
        </a:lnSpc>
        <a:spcBef>
          <a:spcPct val="0"/>
        </a:spcBef>
        <a:spcAft>
          <a:spcPct val="0"/>
        </a:spcAft>
        <a:defRPr sz="4400">
          <a:solidFill>
            <a:schemeClr val="tx1"/>
          </a:solidFill>
          <a:latin typeface="Raleway bold" panose="020B0803030101060003"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hyperlink" Target="https://go.nasa.gov/3TziTKX" TargetMode="External"/><Relationship Id="rId3" Type="http://schemas.openxmlformats.org/officeDocument/2006/relationships/image" Target="../media/image46.jpeg"/><Relationship Id="rId7" Type="http://schemas.openxmlformats.org/officeDocument/2006/relationships/hyperlink" Target="https://go.nasa.gov/4aiDoTj"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go.nasa.gov/4czswlo" TargetMode="External"/><Relationship Id="rId5" Type="http://schemas.openxmlformats.org/officeDocument/2006/relationships/hyperlink" Target="https://go.nasa.gov/3TEC06l" TargetMode="Externa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go.nasa.gov/4cWxB7R" TargetMode="Externa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hyperlink" Target="mailto:hq-epd@nasa.gov"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tiff"/><Relationship Id="rId4" Type="http://schemas.openxmlformats.org/officeDocument/2006/relationships/image" Target="../media/image53.jpe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3" Type="http://schemas.openxmlformats.org/officeDocument/2006/relationships/hyperlink" Target="https://nasacentral.force.com/cop/s/"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69.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66.xml"/><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video" Target="https://www.youtube.com/embed/tQkqa0FWydE?feature=oembed" TargetMode="Externa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6790BAF-4FE7-4BB1-8B9F-CCEACFEAEB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251" r="15251"/>
          <a:stretch>
            <a:fillRect/>
          </a:stretch>
        </p:blipFill>
        <p:spPr/>
      </p:pic>
      <p:sp>
        <p:nvSpPr>
          <p:cNvPr id="3" name="Rectangle 2">
            <a:extLst>
              <a:ext uri="{FF2B5EF4-FFF2-40B4-BE49-F238E27FC236}">
                <a16:creationId xmlns:a16="http://schemas.microsoft.com/office/drawing/2014/main" id="{86EDF22E-A84B-403B-BAAA-3E7B0FEAFCA1}"/>
              </a:ext>
            </a:extLst>
          </p:cNvPr>
          <p:cNvSpPr/>
          <p:nvPr/>
        </p:nvSpPr>
        <p:spPr>
          <a:xfrm>
            <a:off x="1" y="1057275"/>
            <a:ext cx="6096000" cy="4954588"/>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4" name="Graphic 3">
            <a:extLst>
              <a:ext uri="{FF2B5EF4-FFF2-40B4-BE49-F238E27FC236}">
                <a16:creationId xmlns:a16="http://schemas.microsoft.com/office/drawing/2014/main" id="{BFA214CB-272B-4FE9-8FF6-C211B7834F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7717" y="4971763"/>
            <a:ext cx="7991475" cy="1104900"/>
          </a:xfrm>
          <a:prstGeom prst="rect">
            <a:avLst/>
          </a:prstGeom>
        </p:spPr>
      </p:pic>
      <p:sp>
        <p:nvSpPr>
          <p:cNvPr id="5" name="TextBox 4">
            <a:extLst>
              <a:ext uri="{FF2B5EF4-FFF2-40B4-BE49-F238E27FC236}">
                <a16:creationId xmlns:a16="http://schemas.microsoft.com/office/drawing/2014/main" id="{4AC1E55C-8106-4451-A1A6-D2A7B6D9E659}"/>
              </a:ext>
            </a:extLst>
          </p:cNvPr>
          <p:cNvSpPr txBox="1">
            <a:spLocks noChangeArrowheads="1"/>
          </p:cNvSpPr>
          <p:nvPr/>
        </p:nvSpPr>
        <p:spPr bwMode="auto">
          <a:xfrm>
            <a:off x="566612" y="2114355"/>
            <a:ext cx="49498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Varela" pitchFamily="50" charset="0"/>
              </a:defRPr>
            </a:lvl1pPr>
            <a:lvl2pPr marL="742950" indent="-285750">
              <a:defRPr>
                <a:solidFill>
                  <a:schemeClr val="tx1"/>
                </a:solidFill>
                <a:latin typeface="Varela" pitchFamily="50" charset="0"/>
              </a:defRPr>
            </a:lvl2pPr>
            <a:lvl3pPr marL="1143000" indent="-228600">
              <a:defRPr>
                <a:solidFill>
                  <a:schemeClr val="tx1"/>
                </a:solidFill>
                <a:latin typeface="Varela" pitchFamily="50" charset="0"/>
              </a:defRPr>
            </a:lvl3pPr>
            <a:lvl4pPr marL="1600200" indent="-228600">
              <a:defRPr>
                <a:solidFill>
                  <a:schemeClr val="tx1"/>
                </a:solidFill>
                <a:latin typeface="Varela" pitchFamily="50" charset="0"/>
              </a:defRPr>
            </a:lvl4pPr>
            <a:lvl5pPr marL="2057400" indent="-228600">
              <a:defRPr>
                <a:solidFill>
                  <a:schemeClr val="tx1"/>
                </a:solidFill>
                <a:latin typeface="Varela" pitchFamily="50" charset="0"/>
              </a:defRPr>
            </a:lvl5pPr>
            <a:lvl6pPr marL="2514600" indent="-228600" eaLnBrk="0" fontAlgn="base" hangingPunct="0">
              <a:spcBef>
                <a:spcPct val="0"/>
              </a:spcBef>
              <a:spcAft>
                <a:spcPct val="0"/>
              </a:spcAft>
              <a:defRPr>
                <a:solidFill>
                  <a:schemeClr val="tx1"/>
                </a:solidFill>
                <a:latin typeface="Varela" pitchFamily="50" charset="0"/>
              </a:defRPr>
            </a:lvl6pPr>
            <a:lvl7pPr marL="2971800" indent="-228600" eaLnBrk="0" fontAlgn="base" hangingPunct="0">
              <a:spcBef>
                <a:spcPct val="0"/>
              </a:spcBef>
              <a:spcAft>
                <a:spcPct val="0"/>
              </a:spcAft>
              <a:defRPr>
                <a:solidFill>
                  <a:schemeClr val="tx1"/>
                </a:solidFill>
                <a:latin typeface="Varela" pitchFamily="50" charset="0"/>
              </a:defRPr>
            </a:lvl7pPr>
            <a:lvl8pPr marL="3429000" indent="-228600" eaLnBrk="0" fontAlgn="base" hangingPunct="0">
              <a:spcBef>
                <a:spcPct val="0"/>
              </a:spcBef>
              <a:spcAft>
                <a:spcPct val="0"/>
              </a:spcAft>
              <a:defRPr>
                <a:solidFill>
                  <a:schemeClr val="tx1"/>
                </a:solidFill>
                <a:latin typeface="Varela" pitchFamily="50" charset="0"/>
              </a:defRPr>
            </a:lvl8pPr>
            <a:lvl9pPr marL="3886200" indent="-228600" eaLnBrk="0" fontAlgn="base" hangingPunct="0">
              <a:spcBef>
                <a:spcPct val="0"/>
              </a:spcBef>
              <a:spcAft>
                <a:spcPct val="0"/>
              </a:spcAft>
              <a:defRPr>
                <a:solidFill>
                  <a:schemeClr val="tx1"/>
                </a:solidFill>
                <a:latin typeface="Varela" pitchFamily="50" charset="0"/>
              </a:defRPr>
            </a:lvl9pPr>
          </a:lstStyle>
          <a:p>
            <a:pPr algn="ctr"/>
            <a:r>
              <a:rPr lang="en-US" sz="3200" b="1">
                <a:solidFill>
                  <a:srgbClr val="002060"/>
                </a:solidFill>
                <a:latin typeface="+mj-lt"/>
              </a:rPr>
              <a:t>NASA Next Gen STEM Resources</a:t>
            </a:r>
            <a:endParaRPr lang="en-US" sz="3200" b="1">
              <a:solidFill>
                <a:srgbClr val="002060"/>
              </a:solidFill>
              <a:latin typeface="+mj-lt"/>
              <a:cs typeface="Arial"/>
            </a:endParaRPr>
          </a:p>
        </p:txBody>
      </p:sp>
      <p:sp>
        <p:nvSpPr>
          <p:cNvPr id="8" name="TextBox 7">
            <a:extLst>
              <a:ext uri="{FF2B5EF4-FFF2-40B4-BE49-F238E27FC236}">
                <a16:creationId xmlns:a16="http://schemas.microsoft.com/office/drawing/2014/main" id="{F04D2250-9A33-4B86-9BD0-0495AA07A458}"/>
              </a:ext>
            </a:extLst>
          </p:cNvPr>
          <p:cNvSpPr txBox="1"/>
          <p:nvPr/>
        </p:nvSpPr>
        <p:spPr>
          <a:xfrm>
            <a:off x="251216" y="3196734"/>
            <a:ext cx="5582266" cy="830997"/>
          </a:xfrm>
          <a:prstGeom prst="rect">
            <a:avLst/>
          </a:prstGeom>
          <a:noFill/>
        </p:spPr>
        <p:txBody>
          <a:bodyPr wrap="square" lIns="91440" tIns="45720" rIns="91440" bIns="45720" anchor="t">
            <a:spAutoFit/>
          </a:bodyPr>
          <a:lstStyle/>
          <a:p>
            <a:pPr algn="ctr" eaLnBrk="1" fontAlgn="auto" hangingPunct="1">
              <a:spcBef>
                <a:spcPts val="0"/>
              </a:spcBef>
              <a:spcAft>
                <a:spcPts val="0"/>
              </a:spcAft>
              <a:defRPr/>
            </a:pPr>
            <a:r>
              <a:rPr lang="id-ID" sz="1600" b="1" spc="300">
                <a:solidFill>
                  <a:schemeClr val="bg1"/>
                </a:solidFill>
                <a:latin typeface="Varela"/>
              </a:rPr>
              <a:t>GOES U/NOAA EDUCATOR WORKSHOP KENNEDY SPACE CENTER</a:t>
            </a:r>
          </a:p>
          <a:p>
            <a:pPr algn="ctr">
              <a:spcBef>
                <a:spcPts val="0"/>
              </a:spcBef>
              <a:spcAft>
                <a:spcPts val="0"/>
              </a:spcAft>
              <a:defRPr/>
            </a:pPr>
            <a:r>
              <a:rPr lang="en-GB" sz="1600" b="1" spc="300" baseline="30000">
                <a:solidFill>
                  <a:schemeClr val="bg1"/>
                </a:solidFill>
                <a:latin typeface="Varela"/>
              </a:rPr>
              <a:t>June 25, 2024</a:t>
            </a:r>
            <a:endParaRPr lang="id-ID" sz="1600" b="1" spc="300">
              <a:solidFill>
                <a:schemeClr val="bg1"/>
              </a:solidFill>
              <a:latin typeface="Varela"/>
            </a:endParaRPr>
          </a:p>
        </p:txBody>
      </p:sp>
    </p:spTree>
    <p:extLst>
      <p:ext uri="{BB962C8B-B14F-4D97-AF65-F5344CB8AC3E}">
        <p14:creationId xmlns:p14="http://schemas.microsoft.com/office/powerpoint/2010/main" val="27675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 grpId="0" autoUpdateAnimBg="0"/>
      <p:bldP spid="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7AE43A-C2B5-AD82-4E2B-85950F8AC163}"/>
              </a:ext>
            </a:extLst>
          </p:cNvPr>
          <p:cNvSpPr>
            <a:spLocks noGrp="1"/>
          </p:cNvSpPr>
          <p:nvPr>
            <p:ph type="body" sz="quarter" idx="10"/>
          </p:nvPr>
        </p:nvSpPr>
        <p:spPr>
          <a:xfrm>
            <a:off x="1393371" y="3064215"/>
            <a:ext cx="9405257" cy="729569"/>
          </a:xfrm>
        </p:spPr>
        <p:txBody>
          <a:bodyPr/>
          <a:lstStyle/>
          <a:p>
            <a:pPr algn="ctr"/>
            <a:r>
              <a:rPr lang="en-US" sz="4800" b="1"/>
              <a:t>NASA STEM Resources</a:t>
            </a:r>
          </a:p>
        </p:txBody>
      </p:sp>
    </p:spTree>
    <p:extLst>
      <p:ext uri="{BB962C8B-B14F-4D97-AF65-F5344CB8AC3E}">
        <p14:creationId xmlns:p14="http://schemas.microsoft.com/office/powerpoint/2010/main" val="42237897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945031-9104-6B65-A9CD-6D0A8437616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405" r="6405"/>
          <a:stretch/>
        </p:blipFill>
        <p:spPr>
          <a:xfrm>
            <a:off x="307607" y="935039"/>
            <a:ext cx="11584873" cy="5061319"/>
          </a:xfrm>
        </p:spPr>
      </p:pic>
      <p:sp>
        <p:nvSpPr>
          <p:cNvPr id="3" name="Text Placeholder 2">
            <a:extLst>
              <a:ext uri="{FF2B5EF4-FFF2-40B4-BE49-F238E27FC236}">
                <a16:creationId xmlns:a16="http://schemas.microsoft.com/office/drawing/2014/main" id="{35247252-D0B3-D6BE-7181-D9DCE9CC5FB0}"/>
              </a:ext>
            </a:extLst>
          </p:cNvPr>
          <p:cNvSpPr>
            <a:spLocks noGrp="1"/>
          </p:cNvSpPr>
          <p:nvPr>
            <p:ph type="body" sz="quarter" idx="12"/>
          </p:nvPr>
        </p:nvSpPr>
        <p:spPr/>
        <p:txBody>
          <a:bodyPr/>
          <a:lstStyle/>
          <a:p>
            <a:r>
              <a:rPr lang="en-US"/>
              <a:t>For Kids and Students</a:t>
            </a:r>
          </a:p>
        </p:txBody>
      </p:sp>
      <p:sp>
        <p:nvSpPr>
          <p:cNvPr id="8" name="Rectangle 7">
            <a:extLst>
              <a:ext uri="{FF2B5EF4-FFF2-40B4-BE49-F238E27FC236}">
                <a16:creationId xmlns:a16="http://schemas.microsoft.com/office/drawing/2014/main" id="{B9F1CB70-DA1B-D43F-34F1-BDCD89108380}"/>
              </a:ext>
            </a:extLst>
          </p:cNvPr>
          <p:cNvSpPr/>
          <p:nvPr/>
        </p:nvSpPr>
        <p:spPr>
          <a:xfrm>
            <a:off x="307606" y="939468"/>
            <a:ext cx="11584874" cy="5061319"/>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CCC0D90E-CB7C-A642-7A13-9F37CCA87D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7691" y="2073340"/>
            <a:ext cx="1005432" cy="1005432"/>
          </a:xfrm>
          <a:prstGeom prst="rect">
            <a:avLst/>
          </a:prstGeom>
        </p:spPr>
      </p:pic>
      <p:sp>
        <p:nvSpPr>
          <p:cNvPr id="2" name="TextBox 1">
            <a:extLst>
              <a:ext uri="{FF2B5EF4-FFF2-40B4-BE49-F238E27FC236}">
                <a16:creationId xmlns:a16="http://schemas.microsoft.com/office/drawing/2014/main" id="{38F1BF4B-0844-D89A-B481-3D39898BB81A}"/>
              </a:ext>
            </a:extLst>
          </p:cNvPr>
          <p:cNvSpPr txBox="1"/>
          <p:nvPr/>
        </p:nvSpPr>
        <p:spPr>
          <a:xfrm>
            <a:off x="2306457" y="2259922"/>
            <a:ext cx="195015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Space to 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Grades K-4</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B940BD2-5D3B-630B-3EA8-B2ECBCFAF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7691" y="3831504"/>
            <a:ext cx="1005432" cy="1005432"/>
          </a:xfrm>
          <a:prstGeom prst="rect">
            <a:avLst/>
          </a:prstGeom>
        </p:spPr>
      </p:pic>
      <p:sp>
        <p:nvSpPr>
          <p:cNvPr id="5" name="TextBox 4">
            <a:extLst>
              <a:ext uri="{FF2B5EF4-FFF2-40B4-BE49-F238E27FC236}">
                <a16:creationId xmlns:a16="http://schemas.microsoft.com/office/drawing/2014/main" id="{F83C569E-9BE1-856F-223B-D4F024580947}"/>
              </a:ext>
            </a:extLst>
          </p:cNvPr>
          <p:cNvSpPr txBox="1"/>
          <p:nvPr/>
        </p:nvSpPr>
        <p:spPr>
          <a:xfrm>
            <a:off x="2306457" y="4084743"/>
            <a:ext cx="31516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Out-of-This-World Stuff!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Grades 5-8</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D3D2CABA-BCF7-CBFE-669F-164BFBB838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8500" y="2072261"/>
            <a:ext cx="1005432" cy="1005432"/>
          </a:xfrm>
          <a:prstGeom prst="rect">
            <a:avLst/>
          </a:prstGeom>
        </p:spPr>
      </p:pic>
      <p:sp>
        <p:nvSpPr>
          <p:cNvPr id="10" name="TextBox 9">
            <a:extLst>
              <a:ext uri="{FF2B5EF4-FFF2-40B4-BE49-F238E27FC236}">
                <a16:creationId xmlns:a16="http://schemas.microsoft.com/office/drawing/2014/main" id="{5B6F17CA-0D0D-34BF-42E0-D101B5489685}"/>
              </a:ext>
            </a:extLst>
          </p:cNvPr>
          <p:cNvSpPr txBox="1"/>
          <p:nvPr/>
        </p:nvSpPr>
        <p:spPr>
          <a:xfrm>
            <a:off x="6671543" y="2259922"/>
            <a:ext cx="31516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Experience NASA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Grades 9-12</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FDF55C20-3B46-7562-08E4-C130FA0F8B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8500" y="3833099"/>
            <a:ext cx="1005432" cy="1005432"/>
          </a:xfrm>
          <a:prstGeom prst="rect">
            <a:avLst/>
          </a:prstGeom>
        </p:spPr>
      </p:pic>
      <p:sp>
        <p:nvSpPr>
          <p:cNvPr id="14" name="TextBox 13">
            <a:extLst>
              <a:ext uri="{FF2B5EF4-FFF2-40B4-BE49-F238E27FC236}">
                <a16:creationId xmlns:a16="http://schemas.microsoft.com/office/drawing/2014/main" id="{BA263EFB-CAD4-ED53-7D21-11CBB94148C3}"/>
              </a:ext>
            </a:extLst>
          </p:cNvPr>
          <p:cNvSpPr txBox="1"/>
          <p:nvPr/>
        </p:nvSpPr>
        <p:spPr>
          <a:xfrm>
            <a:off x="7022912" y="4084743"/>
            <a:ext cx="31516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Explore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College Students</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E7C217D-6AB4-D537-AAAA-5C735946DF61}"/>
              </a:ext>
            </a:extLst>
          </p:cNvPr>
          <p:cNvSpPr txBox="1"/>
          <p:nvPr/>
        </p:nvSpPr>
        <p:spPr>
          <a:xfrm>
            <a:off x="1130629" y="3080445"/>
            <a:ext cx="69396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5"/>
              </a:rPr>
              <a:t>https://go.nasa.gov/3TEC06l</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BDC9007-AB0D-C829-4D2C-12A5C07AE53F}"/>
              </a:ext>
            </a:extLst>
          </p:cNvPr>
          <p:cNvSpPr txBox="1"/>
          <p:nvPr/>
        </p:nvSpPr>
        <p:spPr>
          <a:xfrm>
            <a:off x="5919844" y="3080445"/>
            <a:ext cx="69396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6"/>
              </a:rPr>
              <a:t>https://go.nasa.gov/4czswlo</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AB53FE2-AD42-0CFA-8D79-F90D269958CF}"/>
              </a:ext>
            </a:extLst>
          </p:cNvPr>
          <p:cNvSpPr txBox="1"/>
          <p:nvPr/>
        </p:nvSpPr>
        <p:spPr>
          <a:xfrm>
            <a:off x="1130629" y="4906732"/>
            <a:ext cx="69396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7"/>
              </a:rPr>
              <a:t>https://go.nasa.gov/4aiDoTj</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9DE35956-E8F6-9552-DD68-E9D1BC4BC754}"/>
              </a:ext>
            </a:extLst>
          </p:cNvPr>
          <p:cNvSpPr txBox="1"/>
          <p:nvPr/>
        </p:nvSpPr>
        <p:spPr>
          <a:xfrm>
            <a:off x="5919844" y="4906417"/>
            <a:ext cx="7696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8"/>
              </a:rPr>
              <a:t>https://go.nasa.gov/3TziTKX</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934058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945031-9104-6B65-A9CD-6D0A8437616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921" b="16921"/>
          <a:stretch/>
        </p:blipFill>
        <p:spPr>
          <a:xfrm>
            <a:off x="387350" y="935038"/>
            <a:ext cx="11469688" cy="4981575"/>
          </a:xfrm>
        </p:spPr>
      </p:pic>
      <p:sp>
        <p:nvSpPr>
          <p:cNvPr id="3" name="Text Placeholder 2">
            <a:extLst>
              <a:ext uri="{FF2B5EF4-FFF2-40B4-BE49-F238E27FC236}">
                <a16:creationId xmlns:a16="http://schemas.microsoft.com/office/drawing/2014/main" id="{35247252-D0B3-D6BE-7181-D9DCE9CC5FB0}"/>
              </a:ext>
            </a:extLst>
          </p:cNvPr>
          <p:cNvSpPr>
            <a:spLocks noGrp="1"/>
          </p:cNvSpPr>
          <p:nvPr>
            <p:ph type="body" sz="quarter" idx="12"/>
          </p:nvPr>
        </p:nvSpPr>
        <p:spPr/>
        <p:txBody>
          <a:bodyPr/>
          <a:lstStyle/>
          <a:p>
            <a:r>
              <a:rPr lang="en-US"/>
              <a:t>Next Gen STEM for Educators</a:t>
            </a:r>
          </a:p>
        </p:txBody>
      </p:sp>
      <p:sp>
        <p:nvSpPr>
          <p:cNvPr id="8" name="Rectangle 7">
            <a:extLst>
              <a:ext uri="{FF2B5EF4-FFF2-40B4-BE49-F238E27FC236}">
                <a16:creationId xmlns:a16="http://schemas.microsoft.com/office/drawing/2014/main" id="{B9F1CB70-DA1B-D43F-34F1-BDCD89108380}"/>
              </a:ext>
            </a:extLst>
          </p:cNvPr>
          <p:cNvSpPr/>
          <p:nvPr/>
        </p:nvSpPr>
        <p:spPr>
          <a:xfrm>
            <a:off x="387350" y="935037"/>
            <a:ext cx="11469688" cy="4981575"/>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6C39579-B55D-C839-F2DB-DA5FFBBBEDE7}"/>
              </a:ext>
            </a:extLst>
          </p:cNvPr>
          <p:cNvSpPr txBox="1"/>
          <p:nvPr/>
        </p:nvSpPr>
        <p:spPr>
          <a:xfrm>
            <a:off x="904240" y="1561052"/>
            <a:ext cx="4097813"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a:ea typeface="+mn-ea"/>
                <a:cs typeface="+mn-cs"/>
              </a:rPr>
              <a:t>Next Gen STEM For Educators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Public Sans Web"/>
                <a:ea typeface="+mn-ea"/>
                <a:cs typeface="+mn-cs"/>
              </a:rPr>
              <a:t>Find Next Gen STEM learning opportunities for students in multiple settings – in school, afterschool programs informal institutions like museums and science centers, and at home.</a:t>
            </a:r>
            <a:endParaRPr kumimoji="0" lang="en-US" sz="16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CCC0D90E-CB7C-A642-7A13-9F37CCA87D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8845" y="4028953"/>
            <a:ext cx="1179096" cy="1179096"/>
          </a:xfrm>
          <a:prstGeom prst="rect">
            <a:avLst/>
          </a:prstGeom>
        </p:spPr>
      </p:pic>
      <p:sp>
        <p:nvSpPr>
          <p:cNvPr id="2" name="TextBox 1">
            <a:extLst>
              <a:ext uri="{FF2B5EF4-FFF2-40B4-BE49-F238E27FC236}">
                <a16:creationId xmlns:a16="http://schemas.microsoft.com/office/drawing/2014/main" id="{CF868F91-016A-F28A-EFA3-696D4836A050}"/>
              </a:ext>
            </a:extLst>
          </p:cNvPr>
          <p:cNvSpPr txBox="1"/>
          <p:nvPr/>
        </p:nvSpPr>
        <p:spPr>
          <a:xfrm>
            <a:off x="904240" y="5244515"/>
            <a:ext cx="57664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5"/>
              </a:rPr>
              <a:t>https://go.nasa.gov/4cWxB7R</a:t>
            </a:r>
            <a:endParaRPr kumimoji="0" lang="en-US" sz="1800" b="1" i="0" u="none" strike="noStrike" kern="1200" cap="none" spc="0" normalizeH="0" baseline="0" noProof="0">
              <a:ln>
                <a:noFill/>
              </a:ln>
              <a:solidFill>
                <a:srgbClr val="00B0F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668836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50FDD3-C5CC-BD64-6A39-7378D9EE7E6A}"/>
              </a:ext>
            </a:extLst>
          </p:cNvPr>
          <p:cNvSpPr/>
          <p:nvPr/>
        </p:nvSpPr>
        <p:spPr>
          <a:xfrm>
            <a:off x="8490856" y="744538"/>
            <a:ext cx="3701143" cy="53356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86B9B92-3742-4DCC-A6F9-75675EFCAC48}"/>
              </a:ext>
            </a:extLst>
          </p:cNvPr>
          <p:cNvSpPr>
            <a:spLocks noGrp="1"/>
          </p:cNvSpPr>
          <p:nvPr>
            <p:ph type="body" sz="quarter" idx="12"/>
          </p:nvPr>
        </p:nvSpPr>
        <p:spPr>
          <a:xfrm>
            <a:off x="426110" y="66675"/>
            <a:ext cx="14686204" cy="677863"/>
          </a:xfrm>
        </p:spPr>
        <p:txBody>
          <a:bodyPr lIns="91440" tIns="45720" rIns="91440" bIns="45720" anchor="ctr" anchorCtr="0"/>
          <a:lstStyle/>
          <a:p>
            <a:r>
              <a:rPr lang="en-US"/>
              <a:t>Educator Professional Development (EPD) Online Options</a:t>
            </a:r>
          </a:p>
        </p:txBody>
      </p:sp>
      <p:sp>
        <p:nvSpPr>
          <p:cNvPr id="4" name="TextBox 3">
            <a:extLst>
              <a:ext uri="{FF2B5EF4-FFF2-40B4-BE49-F238E27FC236}">
                <a16:creationId xmlns:a16="http://schemas.microsoft.com/office/drawing/2014/main" id="{D09801A4-FD43-D77C-60F9-5EF8CA776E15}"/>
              </a:ext>
            </a:extLst>
          </p:cNvPr>
          <p:cNvSpPr txBox="1"/>
          <p:nvPr/>
        </p:nvSpPr>
        <p:spPr>
          <a:xfrm>
            <a:off x="426110" y="1270369"/>
            <a:ext cx="6090719" cy="3600986"/>
          </a:xfrm>
          <a:prstGeom prst="rect">
            <a:avLst/>
          </a:prstGeom>
          <a:noFill/>
        </p:spPr>
        <p:txBody>
          <a:bodyPr wrap="square" lIns="91440" tIns="45720" rIns="91440" bIns="45720" anchor="t">
            <a:spAutoFit/>
          </a:bodyPr>
          <a:lstStyle/>
          <a:p>
            <a:pPr marL="342900" indent="-342900">
              <a:spcBef>
                <a:spcPts val="0"/>
              </a:spcBef>
              <a:spcAft>
                <a:spcPts val="1200"/>
              </a:spcAft>
              <a:buSzPts val="1000"/>
              <a:buFont typeface="Symbol" panose="05050102010706020507" pitchFamily="18" charset="2"/>
              <a:buChar char=""/>
            </a:pPr>
            <a:r>
              <a:rPr lang="en-US" b="1" u="sng">
                <a:solidFill>
                  <a:schemeClr val="accent2"/>
                </a:solidFill>
                <a:latin typeface="Arial"/>
                <a:ea typeface="Times New Roman" panose="02020603050405020304" pitchFamily="18" charset="0"/>
                <a:cs typeface="Arial"/>
              </a:rPr>
              <a:t>Partner Webinars</a:t>
            </a:r>
            <a:br>
              <a:rPr lang="en-US" b="1" u="sng">
                <a:effectLst/>
                <a:latin typeface="Arial" panose="020B0604020202020204" pitchFamily="34" charset="0"/>
                <a:ea typeface="Times New Roman" panose="02020603050405020304" pitchFamily="18" charset="0"/>
              </a:rPr>
            </a:br>
            <a:r>
              <a:rPr lang="en-US">
                <a:solidFill>
                  <a:schemeClr val="accent2"/>
                </a:solidFill>
                <a:effectLst/>
                <a:latin typeface="Arial"/>
                <a:ea typeface="Times New Roman" panose="02020603050405020304" pitchFamily="18" charset="0"/>
                <a:cs typeface="Arial"/>
              </a:rPr>
              <a:t>Online sessions for teachers providing professional learning opportunities via an online platform</a:t>
            </a:r>
            <a:r>
              <a:rPr lang="en-US">
                <a:solidFill>
                  <a:schemeClr val="accent2"/>
                </a:solidFill>
                <a:latin typeface="Arial"/>
                <a:ea typeface="Times New Roman" panose="02020603050405020304" pitchFamily="18" charset="0"/>
                <a:cs typeface="Arial"/>
              </a:rPr>
              <a:t>.</a:t>
            </a:r>
            <a:endParaRPr lang="en-US">
              <a:solidFill>
                <a:schemeClr val="accent2"/>
              </a:solidFill>
              <a:effectLst/>
              <a:latin typeface="Times New Roman"/>
              <a:ea typeface="Times New Roman" panose="02020603050405020304" pitchFamily="18" charset="0"/>
              <a:cs typeface="Times New Roman"/>
            </a:endParaRPr>
          </a:p>
          <a:p>
            <a:pPr marL="1143000" lvl="2" indent="-228600">
              <a:spcBef>
                <a:spcPts val="0"/>
              </a:spcBef>
              <a:spcAft>
                <a:spcPts val="1200"/>
              </a:spcAft>
              <a:buSzPts val="1000"/>
              <a:buFont typeface="Symbol" panose="05050102010706020507" pitchFamily="18" charset="2"/>
              <a:buChar char=""/>
              <a:tabLst>
                <a:tab pos="1371600" algn="l"/>
              </a:tabLst>
            </a:pPr>
            <a:r>
              <a:rPr lang="en-US" u="sng">
                <a:solidFill>
                  <a:schemeClr val="accent2"/>
                </a:solidFill>
                <a:effectLst/>
                <a:latin typeface="Arial"/>
                <a:ea typeface="Times New Roman" panose="02020603050405020304" pitchFamily="18" charset="0"/>
                <a:cs typeface="Arial"/>
              </a:rPr>
              <a:t>NASA </a:t>
            </a:r>
            <a:r>
              <a:rPr lang="en-US" u="sng">
                <a:solidFill>
                  <a:schemeClr val="accent2"/>
                </a:solidFill>
                <a:latin typeface="Arial"/>
                <a:ea typeface="Times New Roman" panose="02020603050405020304" pitchFamily="18" charset="0"/>
                <a:cs typeface="Arial"/>
              </a:rPr>
              <a:t>STEM 101</a:t>
            </a:r>
            <a:r>
              <a:rPr lang="en-US" u="sng">
                <a:solidFill>
                  <a:schemeClr val="accent2"/>
                </a:solidFill>
                <a:effectLst/>
                <a:latin typeface="Arial"/>
                <a:ea typeface="Times New Roman" panose="02020603050405020304" pitchFamily="18" charset="0"/>
                <a:cs typeface="Arial"/>
              </a:rPr>
              <a:t> </a:t>
            </a:r>
            <a:r>
              <a:rPr lang="en-US" u="sng">
                <a:solidFill>
                  <a:schemeClr val="accent2"/>
                </a:solidFill>
                <a:latin typeface="Arial"/>
                <a:ea typeface="Times New Roman" panose="02020603050405020304" pitchFamily="18" charset="0"/>
                <a:cs typeface="Arial"/>
              </a:rPr>
              <a:t>for Educators </a:t>
            </a:r>
            <a:r>
              <a:rPr lang="en-US" u="sng">
                <a:solidFill>
                  <a:schemeClr val="accent2"/>
                </a:solidFill>
                <a:effectLst/>
                <a:latin typeface="Arial"/>
                <a:ea typeface="Times New Roman" panose="02020603050405020304" pitchFamily="18" charset="0"/>
                <a:cs typeface="Arial"/>
              </a:rPr>
              <a:t>webinar</a:t>
            </a:r>
            <a:r>
              <a:rPr lang="en-US">
                <a:solidFill>
                  <a:schemeClr val="accent2"/>
                </a:solidFill>
                <a:effectLst/>
                <a:latin typeface="Arial"/>
                <a:ea typeface="Times New Roman" panose="02020603050405020304" pitchFamily="18" charset="0"/>
                <a:cs typeface="Arial"/>
              </a:rPr>
              <a:t> – </a:t>
            </a:r>
            <a:r>
              <a:rPr lang="en-US">
                <a:solidFill>
                  <a:schemeClr val="accent2"/>
                </a:solidFill>
                <a:latin typeface="Arial"/>
                <a:ea typeface="Times New Roman" panose="02020603050405020304" pitchFamily="18" charset="0"/>
                <a:cs typeface="Arial"/>
              </a:rPr>
              <a:t>introduction</a:t>
            </a:r>
            <a:r>
              <a:rPr lang="en-US">
                <a:solidFill>
                  <a:schemeClr val="accent2"/>
                </a:solidFill>
                <a:effectLst/>
                <a:latin typeface="Arial"/>
                <a:ea typeface="Times New Roman" panose="02020603050405020304" pitchFamily="18" charset="0"/>
                <a:cs typeface="Arial"/>
              </a:rPr>
              <a:t> to all things </a:t>
            </a:r>
            <a:r>
              <a:rPr lang="en-US">
                <a:solidFill>
                  <a:schemeClr val="accent2"/>
                </a:solidFill>
                <a:latin typeface="Arial"/>
                <a:ea typeface="Times New Roman" panose="02020603050405020304" pitchFamily="18" charset="0"/>
                <a:cs typeface="Arial"/>
              </a:rPr>
              <a:t>NASA Next Gen STEM (NGS).</a:t>
            </a:r>
            <a:endParaRPr lang="en-US">
              <a:solidFill>
                <a:schemeClr val="accent2"/>
              </a:solidFill>
              <a:effectLst/>
              <a:latin typeface="Times New Roman"/>
              <a:ea typeface="Times New Roman" panose="02020603050405020304" pitchFamily="18" charset="0"/>
              <a:cs typeface="Times New Roman"/>
            </a:endParaRPr>
          </a:p>
          <a:p>
            <a:pPr marL="1143000" lvl="2" indent="-228600">
              <a:spcBef>
                <a:spcPts val="0"/>
              </a:spcBef>
              <a:spcAft>
                <a:spcPts val="1200"/>
              </a:spcAft>
              <a:buSzPts val="1000"/>
              <a:buFont typeface="Symbol" panose="05050102010706020507" pitchFamily="18" charset="2"/>
              <a:buChar char=""/>
              <a:tabLst>
                <a:tab pos="1371600" algn="l"/>
              </a:tabLst>
            </a:pPr>
            <a:r>
              <a:rPr lang="en-US" u="sng">
                <a:solidFill>
                  <a:schemeClr val="accent2"/>
                </a:solidFill>
                <a:effectLst/>
                <a:latin typeface="Arial"/>
                <a:ea typeface="Times New Roman" panose="02020603050405020304" pitchFamily="18" charset="0"/>
                <a:cs typeface="Arial"/>
              </a:rPr>
              <a:t>Spanish </a:t>
            </a:r>
            <a:r>
              <a:rPr lang="en-US" u="sng">
                <a:solidFill>
                  <a:schemeClr val="accent2"/>
                </a:solidFill>
                <a:latin typeface="Arial"/>
                <a:ea typeface="Times New Roman" panose="02020603050405020304" pitchFamily="18" charset="0"/>
                <a:cs typeface="Arial"/>
              </a:rPr>
              <a:t>l</a:t>
            </a:r>
            <a:r>
              <a:rPr lang="en-US" u="sng">
                <a:solidFill>
                  <a:schemeClr val="accent2"/>
                </a:solidFill>
                <a:effectLst/>
                <a:latin typeface="Arial"/>
                <a:ea typeface="Times New Roman" panose="02020603050405020304" pitchFamily="18" charset="0"/>
                <a:cs typeface="Arial"/>
              </a:rPr>
              <a:t>anguage </a:t>
            </a:r>
            <a:r>
              <a:rPr lang="en-US" u="sng">
                <a:solidFill>
                  <a:schemeClr val="accent2"/>
                </a:solidFill>
                <a:latin typeface="Arial"/>
                <a:ea typeface="Times New Roman" panose="02020603050405020304" pitchFamily="18" charset="0"/>
                <a:cs typeface="Arial"/>
              </a:rPr>
              <a:t>webinars </a:t>
            </a:r>
            <a:r>
              <a:rPr lang="en-US">
                <a:solidFill>
                  <a:schemeClr val="accent2"/>
                </a:solidFill>
                <a:latin typeface="Arial"/>
                <a:ea typeface="Times New Roman" panose="02020603050405020304" pitchFamily="18" charset="0"/>
                <a:cs typeface="Arial"/>
              </a:rPr>
              <a:t>– NGS mission focused area webinars presented in Spanish on a quarterly basis.</a:t>
            </a:r>
            <a:endParaRPr lang="en-US">
              <a:solidFill>
                <a:schemeClr val="accent2"/>
              </a:solidFill>
              <a:effectLst/>
              <a:latin typeface="Times New Roman"/>
              <a:ea typeface="Times New Roman" panose="02020603050405020304" pitchFamily="18" charset="0"/>
              <a:cs typeface="Times New Roman"/>
            </a:endParaRPr>
          </a:p>
          <a:p>
            <a:pPr marL="1143000" lvl="2" indent="-228600">
              <a:spcBef>
                <a:spcPts val="0"/>
              </a:spcBef>
              <a:spcAft>
                <a:spcPts val="1200"/>
              </a:spcAft>
              <a:buSzPts val="1000"/>
              <a:buFont typeface="Symbol" panose="05050102010706020507" pitchFamily="18" charset="2"/>
              <a:buChar char=""/>
              <a:tabLst>
                <a:tab pos="1371600" algn="l"/>
              </a:tabLst>
            </a:pPr>
            <a:r>
              <a:rPr lang="en-US" u="sng">
                <a:solidFill>
                  <a:schemeClr val="accent2"/>
                </a:solidFill>
                <a:effectLst/>
                <a:latin typeface="Arial"/>
                <a:ea typeface="Times New Roman" panose="02020603050405020304" pitchFamily="18" charset="0"/>
                <a:cs typeface="Arial"/>
              </a:rPr>
              <a:t>Requested webinars</a:t>
            </a:r>
            <a:r>
              <a:rPr lang="en-US">
                <a:solidFill>
                  <a:schemeClr val="accent2"/>
                </a:solidFill>
                <a:effectLst/>
                <a:latin typeface="Arial"/>
                <a:ea typeface="Times New Roman" panose="02020603050405020304" pitchFamily="18" charset="0"/>
                <a:cs typeface="Arial"/>
              </a:rPr>
              <a:t> – NASA STEM requests submitted via </a:t>
            </a:r>
            <a:r>
              <a:rPr lang="en-US" u="sng">
                <a:solidFill>
                  <a:srgbClr val="0563C1"/>
                </a:solidFill>
                <a:effectLst/>
                <a:latin typeface="Arial"/>
                <a:ea typeface="Times New Roman" panose="02020603050405020304" pitchFamily="18" charset="0"/>
                <a:cs typeface="Arial"/>
                <a:hlinkClick r:id="rId3"/>
              </a:rPr>
              <a:t>hq-epd@nasa.gov</a:t>
            </a:r>
            <a:r>
              <a:rPr lang="en-US">
                <a:solidFill>
                  <a:srgbClr val="000000"/>
                </a:solidFill>
                <a:latin typeface="Arial"/>
                <a:ea typeface="Times New Roman" panose="02020603050405020304" pitchFamily="18" charset="0"/>
                <a:cs typeface="Arial"/>
              </a:rPr>
              <a:t>.</a:t>
            </a:r>
            <a:endParaRPr lang="en-US">
              <a:effectLst/>
              <a:latin typeface="Times New Roman"/>
              <a:ea typeface="Times New Roman" panose="02020603050405020304" pitchFamily="18" charset="0"/>
            </a:endParaRPr>
          </a:p>
        </p:txBody>
      </p:sp>
      <p:pic>
        <p:nvPicPr>
          <p:cNvPr id="3074" name="Picture 2">
            <a:extLst>
              <a:ext uri="{FF2B5EF4-FFF2-40B4-BE49-F238E27FC236}">
                <a16:creationId xmlns:a16="http://schemas.microsoft.com/office/drawing/2014/main" id="{97944C9F-7E8D-3E86-E7E9-522C82053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229" y="1825825"/>
            <a:ext cx="4805771" cy="320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044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9AFCF5-73A5-4BD4-76B6-765F2115AC9C}"/>
              </a:ext>
            </a:extLst>
          </p:cNvPr>
          <p:cNvSpPr/>
          <p:nvPr/>
        </p:nvSpPr>
        <p:spPr>
          <a:xfrm>
            <a:off x="8490856" y="744538"/>
            <a:ext cx="3701143" cy="53356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934151D-8E4F-4068-B990-D5F93E7DD085}"/>
              </a:ext>
            </a:extLst>
          </p:cNvPr>
          <p:cNvSpPr>
            <a:spLocks noGrp="1"/>
          </p:cNvSpPr>
          <p:nvPr>
            <p:ph type="body" sz="quarter" idx="12"/>
          </p:nvPr>
        </p:nvSpPr>
        <p:spPr/>
        <p:txBody>
          <a:bodyPr lIns="91440" tIns="45720" rIns="91440" bIns="45720" anchor="ctr" anchorCtr="0"/>
          <a:lstStyle/>
          <a:p>
            <a:r>
              <a:rPr lang="en-US"/>
              <a:t>EPD In-Person Options</a:t>
            </a:r>
          </a:p>
        </p:txBody>
      </p:sp>
      <p:sp>
        <p:nvSpPr>
          <p:cNvPr id="4" name="TextBox 3">
            <a:extLst>
              <a:ext uri="{FF2B5EF4-FFF2-40B4-BE49-F238E27FC236}">
                <a16:creationId xmlns:a16="http://schemas.microsoft.com/office/drawing/2014/main" id="{1B74BF5A-754C-E036-F3A6-A369D619B9E9}"/>
              </a:ext>
            </a:extLst>
          </p:cNvPr>
          <p:cNvSpPr txBox="1"/>
          <p:nvPr/>
        </p:nvSpPr>
        <p:spPr>
          <a:xfrm>
            <a:off x="387867" y="1008985"/>
            <a:ext cx="6675472" cy="4801314"/>
          </a:xfrm>
          <a:prstGeom prst="rect">
            <a:avLst/>
          </a:prstGeom>
          <a:noFill/>
        </p:spPr>
        <p:txBody>
          <a:bodyPr wrap="square" lIns="91440" tIns="45720" rIns="91440" bIns="45720" anchor="t">
            <a:spAutoFit/>
          </a:bodyPr>
          <a:lstStyle/>
          <a:p>
            <a:pPr marL="342900" indent="-342900">
              <a:spcBef>
                <a:spcPts val="0"/>
              </a:spcBef>
              <a:spcAft>
                <a:spcPts val="1200"/>
              </a:spcAft>
              <a:buSzPts val="1000"/>
              <a:buFont typeface="Symbol" panose="05050102010706020507" pitchFamily="18" charset="2"/>
              <a:buChar char=""/>
            </a:pPr>
            <a:r>
              <a:rPr lang="en-US" b="1" u="sng">
                <a:solidFill>
                  <a:schemeClr val="accent2"/>
                </a:solidFill>
                <a:latin typeface="Arial"/>
                <a:ea typeface="Times New Roman" panose="02020603050405020304" pitchFamily="18" charset="0"/>
                <a:cs typeface="Arial"/>
              </a:rPr>
              <a:t>Workshops</a:t>
            </a:r>
            <a:br>
              <a:rPr lang="en-US" sz="1800">
                <a:effectLst/>
                <a:latin typeface="Arial" panose="020B0604020202020204" pitchFamily="34" charset="0"/>
                <a:ea typeface="Times New Roman" panose="02020603050405020304" pitchFamily="18" charset="0"/>
              </a:rPr>
            </a:br>
            <a:r>
              <a:rPr lang="en-US" sz="1800">
                <a:solidFill>
                  <a:schemeClr val="accent2"/>
                </a:solidFill>
                <a:effectLst/>
                <a:latin typeface="Arial"/>
                <a:ea typeface="Times New Roman" panose="02020603050405020304" pitchFamily="18" charset="0"/>
                <a:cs typeface="Arial"/>
              </a:rPr>
              <a:t>Provides active learning such as a hands-on activity or engagement</a:t>
            </a:r>
            <a:r>
              <a:rPr lang="en-US">
                <a:solidFill>
                  <a:schemeClr val="accent2"/>
                </a:solidFill>
                <a:latin typeface="Arial"/>
                <a:ea typeface="Times New Roman" panose="02020603050405020304" pitchFamily="18" charset="0"/>
                <a:cs typeface="Arial"/>
              </a:rPr>
              <a:t> that can range from a few hours to multiple days</a:t>
            </a:r>
            <a:r>
              <a:rPr lang="en-US" sz="1800">
                <a:solidFill>
                  <a:schemeClr val="accent2"/>
                </a:solidFill>
                <a:effectLst/>
                <a:latin typeface="Arial"/>
                <a:ea typeface="Times New Roman" panose="02020603050405020304" pitchFamily="18" charset="0"/>
                <a:cs typeface="Arial"/>
              </a:rPr>
              <a:t>.</a:t>
            </a:r>
          </a:p>
          <a:p>
            <a:pPr marL="342900" indent="-342900">
              <a:spcBef>
                <a:spcPts val="0"/>
              </a:spcBef>
              <a:spcAft>
                <a:spcPts val="1200"/>
              </a:spcAft>
              <a:buSzPts val="1000"/>
              <a:buFont typeface="Symbol" panose="05050102010706020507" pitchFamily="18" charset="2"/>
              <a:buChar char=""/>
            </a:pPr>
            <a:r>
              <a:rPr lang="en-US" sz="1800" b="1" u="sng">
                <a:solidFill>
                  <a:schemeClr val="accent2"/>
                </a:solidFill>
                <a:effectLst/>
                <a:latin typeface="Arial"/>
                <a:ea typeface="Times New Roman" panose="02020603050405020304" pitchFamily="18" charset="0"/>
                <a:cs typeface="Arial"/>
              </a:rPr>
              <a:t>Conferences</a:t>
            </a:r>
            <a:br>
              <a:rPr lang="en-US" sz="1800" b="1" u="sng">
                <a:effectLst/>
                <a:latin typeface="Arial" panose="020B0604020202020204" pitchFamily="34" charset="0"/>
                <a:ea typeface="Times New Roman" panose="02020603050405020304" pitchFamily="18" charset="0"/>
              </a:rPr>
            </a:br>
            <a:r>
              <a:rPr lang="en-US">
                <a:solidFill>
                  <a:schemeClr val="accent2"/>
                </a:solidFill>
                <a:latin typeface="Arial"/>
                <a:ea typeface="Times New Roman" panose="02020603050405020304" pitchFamily="18" charset="0"/>
                <a:cs typeface="Arial"/>
              </a:rPr>
              <a:t>EPD proposes sessions or is requested to present on Next</a:t>
            </a:r>
            <a:r>
              <a:rPr lang="en-US" sz="1800">
                <a:solidFill>
                  <a:schemeClr val="accent2"/>
                </a:solidFill>
                <a:effectLst/>
                <a:latin typeface="Arial"/>
                <a:ea typeface="Times New Roman" panose="02020603050405020304" pitchFamily="18" charset="0"/>
                <a:cs typeface="Arial"/>
              </a:rPr>
              <a:t> Gen STEM and mission-focused materials at targeted </a:t>
            </a:r>
            <a:r>
              <a:rPr lang="en-US">
                <a:solidFill>
                  <a:schemeClr val="accent2"/>
                </a:solidFill>
                <a:latin typeface="Arial"/>
                <a:ea typeface="Times New Roman" panose="02020603050405020304" pitchFamily="18" charset="0"/>
                <a:cs typeface="Arial"/>
              </a:rPr>
              <a:t>conferences (i.e., NSTA, NCTM, ITEEA, SEEC).</a:t>
            </a:r>
          </a:p>
          <a:p>
            <a:pPr marL="342900" indent="-342900">
              <a:spcBef>
                <a:spcPts val="0"/>
              </a:spcBef>
              <a:spcAft>
                <a:spcPts val="1200"/>
              </a:spcAft>
              <a:buSzPts val="1000"/>
              <a:buFont typeface="Symbol" panose="05050102010706020507" pitchFamily="18" charset="2"/>
              <a:buChar char=""/>
            </a:pPr>
            <a:r>
              <a:rPr lang="en-US" b="1" u="sng">
                <a:solidFill>
                  <a:schemeClr val="accent2"/>
                </a:solidFill>
                <a:latin typeface="Arial"/>
                <a:ea typeface="Times New Roman" panose="02020603050405020304" pitchFamily="18" charset="0"/>
                <a:cs typeface="Arial"/>
              </a:rPr>
              <a:t>Next</a:t>
            </a:r>
            <a:r>
              <a:rPr lang="en-US" sz="1800" b="1" u="sng">
                <a:solidFill>
                  <a:schemeClr val="accent2"/>
                </a:solidFill>
                <a:effectLst/>
                <a:latin typeface="Arial"/>
                <a:ea typeface="Times New Roman" panose="02020603050405020304" pitchFamily="18" charset="0"/>
                <a:cs typeface="Arial"/>
              </a:rPr>
              <a:t> Gen STEM 101 Workshop</a:t>
            </a:r>
            <a:br>
              <a:rPr lang="en-US" sz="1800" b="1" u="sng">
                <a:effectLst/>
                <a:latin typeface="Arial" panose="020B0604020202020204" pitchFamily="34" charset="0"/>
                <a:ea typeface="Times New Roman" panose="02020603050405020304" pitchFamily="18" charset="0"/>
              </a:rPr>
            </a:br>
            <a:r>
              <a:rPr lang="en-US" sz="1800">
                <a:solidFill>
                  <a:schemeClr val="accent2"/>
                </a:solidFill>
                <a:effectLst/>
                <a:latin typeface="Arial"/>
                <a:ea typeface="Times New Roman" panose="02020603050405020304" pitchFamily="18" charset="0"/>
                <a:cs typeface="Arial"/>
              </a:rPr>
              <a:t>A multi-day professional learning opportunity that is an immersive hands-on experience for educators.</a:t>
            </a:r>
            <a:r>
              <a:rPr lang="en-US">
                <a:solidFill>
                  <a:schemeClr val="accent2"/>
                </a:solidFill>
                <a:latin typeface="Arial"/>
                <a:ea typeface="Times New Roman" panose="02020603050405020304" pitchFamily="18" charset="0"/>
                <a:cs typeface="Arial"/>
              </a:rPr>
              <a:t>  </a:t>
            </a:r>
            <a:endParaRPr lang="en-US" sz="1800">
              <a:solidFill>
                <a:schemeClr val="accent2"/>
              </a:solidFill>
              <a:effectLst/>
              <a:latin typeface="Arial" panose="020B0604020202020204" pitchFamily="34" charset="0"/>
              <a:ea typeface="Times New Roman" panose="02020603050405020304" pitchFamily="18" charset="0"/>
              <a:cs typeface="Arial"/>
            </a:endParaRPr>
          </a:p>
          <a:p>
            <a:pPr marL="342900" indent="-342900">
              <a:spcBef>
                <a:spcPts val="0"/>
              </a:spcBef>
              <a:spcAft>
                <a:spcPts val="1200"/>
              </a:spcAft>
              <a:buSzPts val="1000"/>
              <a:buFont typeface="Symbol" panose="05050102010706020507" pitchFamily="18" charset="2"/>
              <a:buChar char=""/>
            </a:pPr>
            <a:r>
              <a:rPr lang="en-US" b="1" u="sng">
                <a:solidFill>
                  <a:schemeClr val="accent2"/>
                </a:solidFill>
                <a:latin typeface="Arial"/>
                <a:ea typeface="Times New Roman" panose="02020603050405020304" pitchFamily="18" charset="0"/>
                <a:cs typeface="Arial"/>
              </a:rPr>
              <a:t>External Requests</a:t>
            </a:r>
            <a:br>
              <a:rPr lang="en-US" sz="1800">
                <a:effectLst/>
                <a:latin typeface="Arial" panose="020B0604020202020204" pitchFamily="34" charset="0"/>
                <a:ea typeface="Times New Roman" panose="02020603050405020304" pitchFamily="18" charset="0"/>
              </a:rPr>
            </a:br>
            <a:r>
              <a:rPr lang="en-US">
                <a:solidFill>
                  <a:schemeClr val="accent2"/>
                </a:solidFill>
                <a:latin typeface="Arial"/>
                <a:ea typeface="Times New Roman" panose="02020603050405020304" pitchFamily="18" charset="0"/>
                <a:cs typeface="Arial"/>
              </a:rPr>
              <a:t>Can be an external request that provides</a:t>
            </a:r>
            <a:r>
              <a:rPr lang="en-US" sz="1800">
                <a:solidFill>
                  <a:schemeClr val="accent2"/>
                </a:solidFill>
                <a:effectLst/>
                <a:latin typeface="Arial"/>
                <a:ea typeface="Times New Roman" panose="02020603050405020304" pitchFamily="18" charset="0"/>
                <a:cs typeface="Arial"/>
              </a:rPr>
              <a:t> PD but there is no hands-on activity or engagement.</a:t>
            </a:r>
            <a:r>
              <a:rPr lang="en-US">
                <a:solidFill>
                  <a:schemeClr val="accent2"/>
                </a:solidFill>
                <a:latin typeface="Arial"/>
                <a:ea typeface="Times New Roman" panose="02020603050405020304" pitchFamily="18" charset="0"/>
                <a:cs typeface="Arial"/>
              </a:rPr>
              <a:t> </a:t>
            </a:r>
          </a:p>
          <a:p>
            <a:pPr>
              <a:spcBef>
                <a:spcPts val="0"/>
              </a:spcBef>
              <a:spcAft>
                <a:spcPts val="1200"/>
              </a:spcAft>
              <a:buSzPts val="1000"/>
            </a:pPr>
            <a:r>
              <a:rPr lang="en-US" sz="1400">
                <a:solidFill>
                  <a:schemeClr val="accent2"/>
                </a:solidFill>
                <a:latin typeface="Arial"/>
                <a:ea typeface="Times New Roman" panose="02020603050405020304" pitchFamily="18" charset="0"/>
                <a:cs typeface="Arial"/>
              </a:rPr>
              <a:t>*All selections must go through the request process*</a:t>
            </a:r>
            <a:endParaRPr lang="en-US" sz="1400">
              <a:solidFill>
                <a:schemeClr val="accent2"/>
              </a:solidFill>
              <a:effectLst/>
              <a:latin typeface="Arial"/>
              <a:ea typeface="Times New Roman" panose="02020603050405020304" pitchFamily="18" charset="0"/>
              <a:cs typeface="Arial"/>
            </a:endParaRPr>
          </a:p>
        </p:txBody>
      </p:sp>
      <p:pic>
        <p:nvPicPr>
          <p:cNvPr id="3" name="Picture 2" descr="A group of people in a classroom&#10;&#10;Description automatically generated with medium confidence">
            <a:extLst>
              <a:ext uri="{FF2B5EF4-FFF2-40B4-BE49-F238E27FC236}">
                <a16:creationId xmlns:a16="http://schemas.microsoft.com/office/drawing/2014/main" id="{4C601EBF-B70F-C6C8-91E3-0596AD400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358" y="1815921"/>
            <a:ext cx="4833642" cy="322615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45590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7AE43A-C2B5-AD82-4E2B-85950F8AC163}"/>
              </a:ext>
            </a:extLst>
          </p:cNvPr>
          <p:cNvSpPr>
            <a:spLocks noGrp="1"/>
          </p:cNvSpPr>
          <p:nvPr>
            <p:ph type="body" sz="quarter" idx="10"/>
          </p:nvPr>
        </p:nvSpPr>
        <p:spPr>
          <a:xfrm>
            <a:off x="1393371" y="3064215"/>
            <a:ext cx="9405257" cy="729569"/>
          </a:xfrm>
        </p:spPr>
        <p:txBody>
          <a:bodyPr/>
          <a:lstStyle/>
          <a:p>
            <a:pPr algn="ctr"/>
            <a:r>
              <a:rPr lang="en-US" sz="4800" b="1"/>
              <a:t>NASA STEM Challenges</a:t>
            </a:r>
          </a:p>
        </p:txBody>
      </p:sp>
    </p:spTree>
    <p:extLst>
      <p:ext uri="{BB962C8B-B14F-4D97-AF65-F5344CB8AC3E}">
        <p14:creationId xmlns:p14="http://schemas.microsoft.com/office/powerpoint/2010/main" val="36385675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8628D-EB00-4D92-B58F-D9C698AD1732}"/>
              </a:ext>
            </a:extLst>
          </p:cNvPr>
          <p:cNvSpPr/>
          <p:nvPr/>
        </p:nvSpPr>
        <p:spPr>
          <a:xfrm>
            <a:off x="0" y="1020"/>
            <a:ext cx="2242912" cy="6857131"/>
          </a:xfrm>
          <a:prstGeom prst="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Varela"/>
              <a:ea typeface="+mn-ea"/>
              <a:cs typeface="+mn-cs"/>
            </a:endParaRPr>
          </a:p>
        </p:txBody>
      </p:sp>
      <p:sp>
        <p:nvSpPr>
          <p:cNvPr id="3" name="Rounded Rectangle 10">
            <a:extLst>
              <a:ext uri="{FF2B5EF4-FFF2-40B4-BE49-F238E27FC236}">
                <a16:creationId xmlns:a16="http://schemas.microsoft.com/office/drawing/2014/main" id="{BC11F95B-F7B8-4F7F-A125-3672A5831984}"/>
              </a:ext>
            </a:extLst>
          </p:cNvPr>
          <p:cNvSpPr/>
          <p:nvPr/>
        </p:nvSpPr>
        <p:spPr>
          <a:xfrm>
            <a:off x="426723" y="0"/>
            <a:ext cx="3246548" cy="6857999"/>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arela"/>
              <a:ea typeface="+mn-ea"/>
              <a:cs typeface="+mn-cs"/>
            </a:endParaRPr>
          </a:p>
        </p:txBody>
      </p:sp>
      <p:pic>
        <p:nvPicPr>
          <p:cNvPr id="4" name="Picture 3">
            <a:extLst>
              <a:ext uri="{FF2B5EF4-FFF2-40B4-BE49-F238E27FC236}">
                <a16:creationId xmlns:a16="http://schemas.microsoft.com/office/drawing/2014/main" id="{5EED916F-59BF-4D4D-B6D7-7AE16A36B697}"/>
              </a:ext>
            </a:extLst>
          </p:cNvPr>
          <p:cNvPicPr>
            <a:picLocks noChangeAspect="1"/>
          </p:cNvPicPr>
          <p:nvPr/>
        </p:nvPicPr>
        <p:blipFill rotWithShape="1">
          <a:blip r:embed="rId3">
            <a:extLst>
              <a:ext uri="{28A0092B-C50C-407E-A947-70E740481C1C}">
                <a14:useLocalDpi xmlns:a14="http://schemas.microsoft.com/office/drawing/2010/main" val="0"/>
              </a:ext>
            </a:extLst>
          </a:blip>
          <a:srcRect l="10362" t="35590" r="16392" b="892"/>
          <a:stretch/>
        </p:blipFill>
        <p:spPr>
          <a:xfrm>
            <a:off x="4189032" y="335532"/>
            <a:ext cx="1625600" cy="939801"/>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7C4A4A78-2520-4974-9102-1E6685851DA5}"/>
              </a:ext>
            </a:extLst>
          </p:cNvPr>
          <p:cNvPicPr>
            <a:picLocks noChangeAspect="1"/>
          </p:cNvPicPr>
          <p:nvPr/>
        </p:nvPicPr>
        <p:blipFill rotWithShape="1">
          <a:blip r:embed="rId4">
            <a:extLst>
              <a:ext uri="{28A0092B-C50C-407E-A947-70E740481C1C}">
                <a14:useLocalDpi xmlns:a14="http://schemas.microsoft.com/office/drawing/2010/main" val="0"/>
              </a:ext>
            </a:extLst>
          </a:blip>
          <a:srcRect t="13328" b="14321"/>
          <a:stretch/>
        </p:blipFill>
        <p:spPr>
          <a:xfrm>
            <a:off x="8166351" y="343792"/>
            <a:ext cx="1716402" cy="92328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5B3D0552-9F40-4605-94D9-788ABB6ACC7A}"/>
              </a:ext>
            </a:extLst>
          </p:cNvPr>
          <p:cNvPicPr>
            <a:picLocks noChangeAspect="1"/>
          </p:cNvPicPr>
          <p:nvPr/>
        </p:nvPicPr>
        <p:blipFill rotWithShape="1">
          <a:blip r:embed="rId5">
            <a:extLst>
              <a:ext uri="{28A0092B-C50C-407E-A947-70E740481C1C}">
                <a14:useLocalDpi xmlns:a14="http://schemas.microsoft.com/office/drawing/2010/main" val="0"/>
              </a:ext>
            </a:extLst>
          </a:blip>
          <a:srcRect b="10931"/>
          <a:stretch/>
        </p:blipFill>
        <p:spPr>
          <a:xfrm>
            <a:off x="10238357" y="335532"/>
            <a:ext cx="1581475" cy="939801"/>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667E0CED-E553-49A3-AA2E-E29EC22F6664}"/>
              </a:ext>
            </a:extLst>
          </p:cNvPr>
          <p:cNvPicPr>
            <a:picLocks noChangeAspect="1"/>
          </p:cNvPicPr>
          <p:nvPr/>
        </p:nvPicPr>
        <p:blipFill rotWithShape="1">
          <a:blip r:embed="rId6">
            <a:extLst>
              <a:ext uri="{28A0092B-C50C-407E-A947-70E740481C1C}">
                <a14:useLocalDpi xmlns:a14="http://schemas.microsoft.com/office/drawing/2010/main" val="0"/>
              </a:ext>
            </a:extLst>
          </a:blip>
          <a:srcRect b="14453"/>
          <a:stretch/>
        </p:blipFill>
        <p:spPr>
          <a:xfrm>
            <a:off x="4189032" y="3072386"/>
            <a:ext cx="1625600" cy="927101"/>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63805CCC-4205-4D64-90FA-7B69FFD8ECA0}"/>
              </a:ext>
            </a:extLst>
          </p:cNvPr>
          <p:cNvPicPr>
            <a:picLocks noChangeAspect="1"/>
          </p:cNvPicPr>
          <p:nvPr/>
        </p:nvPicPr>
        <p:blipFill rotWithShape="1">
          <a:blip r:embed="rId7">
            <a:extLst>
              <a:ext uri="{28A0092B-C50C-407E-A947-70E740481C1C}">
                <a14:useLocalDpi xmlns:a14="http://schemas.microsoft.com/office/drawing/2010/main" val="0"/>
              </a:ext>
            </a:extLst>
          </a:blip>
          <a:srcRect b="15391"/>
          <a:stretch/>
        </p:blipFill>
        <p:spPr>
          <a:xfrm>
            <a:off x="6264595" y="3077468"/>
            <a:ext cx="1625600" cy="916936"/>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2B699D56-A694-4442-9DE7-6BFA19911A2E}"/>
              </a:ext>
            </a:extLst>
          </p:cNvPr>
          <p:cNvPicPr>
            <a:picLocks noChangeAspect="1"/>
          </p:cNvPicPr>
          <p:nvPr/>
        </p:nvPicPr>
        <p:blipFill rotWithShape="1">
          <a:blip r:embed="rId8">
            <a:extLst>
              <a:ext uri="{28A0092B-C50C-407E-A947-70E740481C1C}">
                <a14:useLocalDpi xmlns:a14="http://schemas.microsoft.com/office/drawing/2010/main" val="0"/>
              </a:ext>
            </a:extLst>
          </a:blip>
          <a:srcRect l="16" t="9030" r="-16" b="14412"/>
          <a:stretch/>
        </p:blipFill>
        <p:spPr>
          <a:xfrm>
            <a:off x="6254435" y="335531"/>
            <a:ext cx="1645921" cy="939802"/>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92CE18B4-BCE9-4588-ABC7-47F9B962AAA2}"/>
              </a:ext>
            </a:extLst>
          </p:cNvPr>
          <p:cNvSpPr txBox="1"/>
          <p:nvPr/>
        </p:nvSpPr>
        <p:spPr>
          <a:xfrm>
            <a:off x="6066057" y="1275332"/>
            <a:ext cx="2022676" cy="1938992"/>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HERC - Human Exploration Rover Challenge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High school and college students worldwide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Create a vehicle designed to traverse the simulated surface of another world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arela" pitchFamily="50" charset="0"/>
              <a:ea typeface="+mn-ea"/>
              <a:cs typeface="+mn-cs"/>
            </a:endParaRPr>
          </a:p>
        </p:txBody>
      </p:sp>
      <p:sp>
        <p:nvSpPr>
          <p:cNvPr id="11" name="TextBox 10">
            <a:extLst>
              <a:ext uri="{FF2B5EF4-FFF2-40B4-BE49-F238E27FC236}">
                <a16:creationId xmlns:a16="http://schemas.microsoft.com/office/drawing/2014/main" id="{2418A627-2D4B-4BC1-8A4D-3431E1F1C2D3}"/>
              </a:ext>
            </a:extLst>
          </p:cNvPr>
          <p:cNvSpPr txBox="1"/>
          <p:nvPr/>
        </p:nvSpPr>
        <p:spPr>
          <a:xfrm>
            <a:off x="8013214" y="1275332"/>
            <a:ext cx="2022676" cy="1661993"/>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Micro-g </a:t>
            </a:r>
            <a:r>
              <a:rPr kumimoji="0" lang="en-US" sz="1400" b="1" i="0" u="none" strike="noStrike" kern="1200" cap="none" spc="0" normalizeH="0" baseline="0" noProof="0" err="1">
                <a:ln>
                  <a:noFill/>
                </a:ln>
                <a:solidFill>
                  <a:srgbClr val="002060"/>
                </a:solidFill>
                <a:effectLst/>
                <a:uLnTx/>
                <a:uFillTx/>
                <a:latin typeface="Varela" pitchFamily="50" charset="0"/>
                <a:ea typeface="+mn-ea"/>
                <a:cs typeface="+mn-cs"/>
              </a:rPr>
              <a:t>NExT</a:t>
            </a: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 - Neutral Buoyancy Experiment Design Teams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Undergraduate students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Design, build, and test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Addresses an authentic, space exploration challenge</a:t>
            </a:r>
            <a:endParaRPr kumimoji="0" lang="en-US" sz="1800" b="0" i="0" u="none" strike="noStrike" kern="1200" cap="none" spc="0" normalizeH="0" baseline="0" noProof="0">
              <a:ln>
                <a:noFill/>
              </a:ln>
              <a:solidFill>
                <a:srgbClr val="000000"/>
              </a:solidFill>
              <a:effectLst/>
              <a:uLnTx/>
              <a:uFillTx/>
              <a:latin typeface="Varela" pitchFamily="50" charset="0"/>
              <a:ea typeface="+mn-ea"/>
              <a:cs typeface="+mn-cs"/>
            </a:endParaRPr>
          </a:p>
        </p:txBody>
      </p:sp>
      <p:sp>
        <p:nvSpPr>
          <p:cNvPr id="12" name="TextBox 11">
            <a:extLst>
              <a:ext uri="{FF2B5EF4-FFF2-40B4-BE49-F238E27FC236}">
                <a16:creationId xmlns:a16="http://schemas.microsoft.com/office/drawing/2014/main" id="{0D14AE54-1E98-4CD0-9E10-6B40B9D72C47}"/>
              </a:ext>
            </a:extLst>
          </p:cNvPr>
          <p:cNvSpPr txBox="1"/>
          <p:nvPr/>
        </p:nvSpPr>
        <p:spPr>
          <a:xfrm>
            <a:off x="10075649" y="1275332"/>
            <a:ext cx="1906890" cy="1877437"/>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First Nations Launch</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Native American college students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Build and launch class K high-powered rockets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Workshops teach concepts necessary for a successful launch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arela" pitchFamily="50" charset="0"/>
              <a:ea typeface="+mn-ea"/>
              <a:cs typeface="+mn-cs"/>
            </a:endParaRPr>
          </a:p>
        </p:txBody>
      </p:sp>
      <p:sp>
        <p:nvSpPr>
          <p:cNvPr id="13" name="TextBox 12">
            <a:extLst>
              <a:ext uri="{FF2B5EF4-FFF2-40B4-BE49-F238E27FC236}">
                <a16:creationId xmlns:a16="http://schemas.microsoft.com/office/drawing/2014/main" id="{C209B162-C2A2-4931-AC9A-D714C6CAF13D}"/>
              </a:ext>
            </a:extLst>
          </p:cNvPr>
          <p:cNvSpPr txBox="1"/>
          <p:nvPr/>
        </p:nvSpPr>
        <p:spPr>
          <a:xfrm>
            <a:off x="3990494" y="4032317"/>
            <a:ext cx="2022676" cy="252376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SUITS - Spacesuit</a:t>
            </a:r>
            <a:b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b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User Interface Technologies</a:t>
            </a:r>
            <a:b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b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for Students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Undergraduate and graduate teams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Design and create spacesuit information displays within an augmented reality environment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arela" pitchFamily="50" charset="0"/>
              <a:ea typeface="+mn-ea"/>
              <a:cs typeface="+mn-cs"/>
            </a:endParaRPr>
          </a:p>
        </p:txBody>
      </p:sp>
      <p:sp>
        <p:nvSpPr>
          <p:cNvPr id="14" name="TextBox 13">
            <a:extLst>
              <a:ext uri="{FF2B5EF4-FFF2-40B4-BE49-F238E27FC236}">
                <a16:creationId xmlns:a16="http://schemas.microsoft.com/office/drawing/2014/main" id="{8A8FCE0C-BD5D-4E9A-ADB8-61540EE89CF7}"/>
              </a:ext>
            </a:extLst>
          </p:cNvPr>
          <p:cNvSpPr txBox="1"/>
          <p:nvPr/>
        </p:nvSpPr>
        <p:spPr>
          <a:xfrm>
            <a:off x="6058233" y="4032317"/>
            <a:ext cx="2038325" cy="160043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err="1">
                <a:ln>
                  <a:noFill/>
                </a:ln>
                <a:solidFill>
                  <a:srgbClr val="002060"/>
                </a:solidFill>
                <a:effectLst/>
                <a:uLnTx/>
                <a:uFillTx/>
                <a:latin typeface="Varela" pitchFamily="50" charset="0"/>
                <a:ea typeface="+mn-ea"/>
                <a:cs typeface="+mn-cs"/>
              </a:rPr>
              <a:t>Lunabotics</a:t>
            </a: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University-level teams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Design, build, and run autonomously operated robot, traverse the simulated off-world terrain, and excavate the simulated lunar regolith</a:t>
            </a:r>
          </a:p>
        </p:txBody>
      </p:sp>
      <p:sp>
        <p:nvSpPr>
          <p:cNvPr id="15" name="TextBox 14">
            <a:extLst>
              <a:ext uri="{FF2B5EF4-FFF2-40B4-BE49-F238E27FC236}">
                <a16:creationId xmlns:a16="http://schemas.microsoft.com/office/drawing/2014/main" id="{44267242-F788-483E-8BFC-DE770F1826C8}"/>
              </a:ext>
            </a:extLst>
          </p:cNvPr>
          <p:cNvSpPr txBox="1"/>
          <p:nvPr/>
        </p:nvSpPr>
        <p:spPr>
          <a:xfrm>
            <a:off x="8028956" y="4032317"/>
            <a:ext cx="1991193" cy="1969770"/>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Big Idea Challenge</a:t>
            </a:r>
            <a:r>
              <a:rPr kumimoji="0" lang="en-US" sz="1400" b="0" i="0" u="none" strike="noStrike" kern="1200" cap="none" spc="0" normalizeH="0" baseline="0" noProof="0">
                <a:ln>
                  <a:noFill/>
                </a:ln>
                <a:solidFill>
                  <a:srgbClr val="002060"/>
                </a:solidFill>
                <a:effectLst/>
                <a:uLnTx/>
                <a:uFillTx/>
                <a:latin typeface="Varela" pitchFamily="50" charset="0"/>
                <a:ea typeface="+mn-ea"/>
                <a:cs typeface="+mn-cs"/>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Student teams at Space Grant-affiliated colleges and universities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Support the Space Technology Mission Directorate’s work maturing high-impact technologies for a broad array of NASA missions</a:t>
            </a:r>
            <a:endParaRPr kumimoji="0" lang="en-US" sz="1800" b="0" i="0" u="none" strike="noStrike" kern="1200" cap="none" spc="0" normalizeH="0" baseline="0" noProof="0">
              <a:ln>
                <a:noFill/>
              </a:ln>
              <a:solidFill>
                <a:srgbClr val="000000"/>
              </a:solidFill>
              <a:effectLst/>
              <a:uLnTx/>
              <a:uFillTx/>
              <a:latin typeface="Varela" pitchFamily="50" charset="0"/>
              <a:ea typeface="+mn-ea"/>
              <a:cs typeface="+mn-cs"/>
            </a:endParaRPr>
          </a:p>
        </p:txBody>
      </p:sp>
      <p:sp>
        <p:nvSpPr>
          <p:cNvPr id="16" name="Rectangle 15">
            <a:extLst>
              <a:ext uri="{FF2B5EF4-FFF2-40B4-BE49-F238E27FC236}">
                <a16:creationId xmlns:a16="http://schemas.microsoft.com/office/drawing/2014/main" id="{F672F33B-EA77-4162-93A1-057E93A31BF4}"/>
              </a:ext>
            </a:extLst>
          </p:cNvPr>
          <p:cNvSpPr/>
          <p:nvPr/>
        </p:nvSpPr>
        <p:spPr>
          <a:xfrm>
            <a:off x="3773736" y="6412021"/>
            <a:ext cx="8418264" cy="33855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B2F52"/>
                </a:solidFill>
                <a:effectLst/>
                <a:uLnTx/>
                <a:uFillTx/>
                <a:latin typeface="Helvetica Neue" panose="02000503000000020004" pitchFamily="2" charset="0"/>
                <a:ea typeface="+mn-ea"/>
                <a:cs typeface="+mn-cs"/>
              </a:rPr>
              <a:t>To learn more about the Artemis Student Challenges visit </a:t>
            </a:r>
            <a:r>
              <a:rPr kumimoji="0" lang="en-US" sz="1600" b="1" i="0" u="none" strike="noStrike" kern="1200" cap="none" spc="0" normalizeH="0" baseline="0" noProof="0">
                <a:ln>
                  <a:noFill/>
                </a:ln>
                <a:solidFill>
                  <a:srgbClr val="24B2E0"/>
                </a:solidFill>
                <a:effectLst/>
                <a:uLnTx/>
                <a:uFillTx/>
                <a:latin typeface="Helvetica Neue" panose="02000503000000020004" pitchFamily="2" charset="0"/>
                <a:ea typeface="+mn-ea"/>
                <a:cs typeface="+mn-cs"/>
              </a:rPr>
              <a:t>stem.nasa.gov/</a:t>
            </a:r>
            <a:r>
              <a:rPr kumimoji="0" lang="en-US" sz="1600" b="1" i="0" u="none" strike="noStrike" kern="1200" cap="none" spc="0" normalizeH="0" baseline="0" noProof="0" err="1">
                <a:ln>
                  <a:noFill/>
                </a:ln>
                <a:solidFill>
                  <a:srgbClr val="24B2E0"/>
                </a:solidFill>
                <a:effectLst/>
                <a:uLnTx/>
                <a:uFillTx/>
                <a:latin typeface="Helvetica Neue" panose="02000503000000020004" pitchFamily="2" charset="0"/>
                <a:ea typeface="+mn-ea"/>
                <a:cs typeface="+mn-cs"/>
              </a:rPr>
              <a:t>artemis</a:t>
            </a:r>
            <a:endParaRPr kumimoji="0" lang="en-US" sz="1600" b="0" i="0" u="none" strike="noStrike" kern="1200" cap="none" spc="0" normalizeH="0" baseline="0" noProof="0" err="1">
              <a:ln>
                <a:noFill/>
              </a:ln>
              <a:solidFill>
                <a:srgbClr val="FFFFFF"/>
              </a:solidFill>
              <a:effectLst/>
              <a:uLnTx/>
              <a:uFillTx/>
              <a:latin typeface="Helvetica Neue" panose="02000503000000020004" pitchFamily="2" charset="0"/>
              <a:ea typeface="+mn-ea"/>
              <a:cs typeface="+mn-cs"/>
            </a:endParaRPr>
          </a:p>
        </p:txBody>
      </p:sp>
      <p:pic>
        <p:nvPicPr>
          <p:cNvPr id="17" name="Picture 16">
            <a:extLst>
              <a:ext uri="{FF2B5EF4-FFF2-40B4-BE49-F238E27FC236}">
                <a16:creationId xmlns:a16="http://schemas.microsoft.com/office/drawing/2014/main" id="{31A6F790-67B9-4EE6-AFD5-BFD6E6E2868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8204" y="0"/>
            <a:ext cx="1728510" cy="1610864"/>
          </a:xfrm>
          <a:prstGeom prst="rect">
            <a:avLst/>
          </a:prstGeom>
        </p:spPr>
      </p:pic>
      <p:pic>
        <p:nvPicPr>
          <p:cNvPr id="18" name="Picture 17">
            <a:extLst>
              <a:ext uri="{FF2B5EF4-FFF2-40B4-BE49-F238E27FC236}">
                <a16:creationId xmlns:a16="http://schemas.microsoft.com/office/drawing/2014/main" id="{C95EE383-5A0D-4D22-BC76-DAFAF44865DB}"/>
              </a:ext>
            </a:extLst>
          </p:cNvPr>
          <p:cNvPicPr>
            <a:picLocks noChangeAspect="1"/>
          </p:cNvPicPr>
          <p:nvPr/>
        </p:nvPicPr>
        <p:blipFill rotWithShape="1">
          <a:blip r:embed="rId10"/>
          <a:srcRect b="1322"/>
          <a:stretch/>
        </p:blipFill>
        <p:spPr>
          <a:xfrm>
            <a:off x="8224452" y="3078512"/>
            <a:ext cx="1600200" cy="914848"/>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797BF8CC-EBA0-4C64-8109-08F64FA52D9A}"/>
              </a:ext>
            </a:extLst>
          </p:cNvPr>
          <p:cNvSpPr txBox="1"/>
          <p:nvPr/>
        </p:nvSpPr>
        <p:spPr>
          <a:xfrm>
            <a:off x="604647" y="2410785"/>
            <a:ext cx="2910148"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Varela" pitchFamily="50" charset="0"/>
                <a:ea typeface="+mn-ea"/>
                <a:cs typeface="+mn-cs"/>
              </a:rPr>
              <a:t>NASA is committed to landing the first woman and first person of color on the Moon using innovative technologies to explore more of the lunar surface than ever before! Discover the Artemis Student Challenges and explore how you can take part in one of NASA’s mission-related challenges.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arela" pitchFamily="50" charset="0"/>
              <a:ea typeface="+mn-ea"/>
              <a:cs typeface="+mn-cs"/>
            </a:endParaRPr>
          </a:p>
        </p:txBody>
      </p:sp>
      <p:sp>
        <p:nvSpPr>
          <p:cNvPr id="20" name="TextBox 19">
            <a:extLst>
              <a:ext uri="{FF2B5EF4-FFF2-40B4-BE49-F238E27FC236}">
                <a16:creationId xmlns:a16="http://schemas.microsoft.com/office/drawing/2014/main" id="{AC9FC0B3-9B3E-4B08-97C5-A01A0DE81A7D}"/>
              </a:ext>
            </a:extLst>
          </p:cNvPr>
          <p:cNvSpPr txBox="1"/>
          <p:nvPr/>
        </p:nvSpPr>
        <p:spPr>
          <a:xfrm>
            <a:off x="3978625" y="1275332"/>
            <a:ext cx="2046415" cy="1600438"/>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pitchFamily="50" charset="0"/>
                <a:ea typeface="+mn-ea"/>
                <a:cs typeface="+mn-cs"/>
              </a:rPr>
              <a:t>Student Launch</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Colleges, universities, </a:t>
            </a:r>
            <a:b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b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high schools, and </a:t>
            </a:r>
            <a:b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b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middle schools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Research-based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pitchFamily="50" charset="0"/>
                <a:ea typeface="+mn-ea"/>
                <a:cs typeface="+mn-cs"/>
              </a:rPr>
              <a:t>Provides research and development of rocket propulsion systems</a:t>
            </a:r>
          </a:p>
        </p:txBody>
      </p:sp>
      <p:sp>
        <p:nvSpPr>
          <p:cNvPr id="21" name="TextBox 20">
            <a:extLst>
              <a:ext uri="{FF2B5EF4-FFF2-40B4-BE49-F238E27FC236}">
                <a16:creationId xmlns:a16="http://schemas.microsoft.com/office/drawing/2014/main" id="{A9D8C940-63AA-4A1B-B9BD-BF82DDAB207E}"/>
              </a:ext>
            </a:extLst>
          </p:cNvPr>
          <p:cNvSpPr txBox="1"/>
          <p:nvPr/>
        </p:nvSpPr>
        <p:spPr>
          <a:xfrm>
            <a:off x="10033498" y="4032317"/>
            <a:ext cx="1991193" cy="181588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Varela"/>
                <a:ea typeface="+mn-ea"/>
                <a:cs typeface="+mn-cs"/>
              </a:rPr>
              <a:t> ADC - App Development Challenge</a:t>
            </a:r>
            <a:endParaRPr kumimoji="0" lang="en-US" sz="1400" b="0" i="0" u="none" strike="noStrike" kern="1200" cap="none" spc="0" normalizeH="0" baseline="0" noProof="0">
              <a:ln>
                <a:noFill/>
              </a:ln>
              <a:solidFill>
                <a:srgbClr val="002060"/>
              </a:solidFill>
              <a:effectLst/>
              <a:uLnTx/>
              <a:uFillTx/>
              <a:latin typeface="Varela"/>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a:ea typeface="+mn-ea"/>
                <a:cs typeface="+mn-cs"/>
              </a:rPr>
              <a:t>Middle and high school students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Varela"/>
                <a:ea typeface="+mn-ea"/>
                <a:cs typeface="+mn-cs"/>
              </a:rPr>
              <a:t>Coding-based challenge to solve technical problems provided by NASA as they relate to deep space exploration missions</a:t>
            </a:r>
          </a:p>
        </p:txBody>
      </p:sp>
      <p:pic>
        <p:nvPicPr>
          <p:cNvPr id="22" name="Picture 21">
            <a:extLst>
              <a:ext uri="{FF2B5EF4-FFF2-40B4-BE49-F238E27FC236}">
                <a16:creationId xmlns:a16="http://schemas.microsoft.com/office/drawing/2014/main" id="{BFAF8075-8FBE-4D15-943A-A2BE5FD2C93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228994" y="3077469"/>
            <a:ext cx="1600200" cy="916935"/>
          </a:xfrm>
          <a:prstGeom prst="rect">
            <a:avLst/>
          </a:prstGeom>
          <a:effectLst>
            <a:outerShdw blurRad="50800" dist="38100" dir="5400000" algn="t" rotWithShape="0">
              <a:prstClr val="black">
                <a:alpha val="40000"/>
              </a:prstClr>
            </a:outerShdw>
          </a:effectLst>
        </p:spPr>
      </p:pic>
      <p:sp>
        <p:nvSpPr>
          <p:cNvPr id="23" name="TextBox 22">
            <a:extLst>
              <a:ext uri="{FF2B5EF4-FFF2-40B4-BE49-F238E27FC236}">
                <a16:creationId xmlns:a16="http://schemas.microsoft.com/office/drawing/2014/main" id="{635C2A74-897D-4350-860D-9EFC7461C876}"/>
              </a:ext>
            </a:extLst>
          </p:cNvPr>
          <p:cNvSpPr txBox="1"/>
          <p:nvPr/>
        </p:nvSpPr>
        <p:spPr>
          <a:xfrm>
            <a:off x="426723" y="1567261"/>
            <a:ext cx="3246548"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Varela" pitchFamily="50" charset="0"/>
                <a:ea typeface="+mn-ea"/>
                <a:cs typeface="+mn-cs"/>
              </a:rPr>
              <a:t>ARTEMIS STUDENT CHALLENGES</a:t>
            </a:r>
          </a:p>
        </p:txBody>
      </p:sp>
      <p:pic>
        <p:nvPicPr>
          <p:cNvPr id="24" name="Picture 23" descr="A picture containing qr code&#10;&#10;Description automatically generated">
            <a:extLst>
              <a:ext uri="{FF2B5EF4-FFF2-40B4-BE49-F238E27FC236}">
                <a16:creationId xmlns:a16="http://schemas.microsoft.com/office/drawing/2014/main" id="{F63AFCF0-696A-4F9B-815B-BF91240245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6718" y="5823503"/>
            <a:ext cx="830865" cy="830865"/>
          </a:xfrm>
          <a:prstGeom prst="rect">
            <a:avLst/>
          </a:prstGeom>
        </p:spPr>
      </p:pic>
      <p:cxnSp>
        <p:nvCxnSpPr>
          <p:cNvPr id="25" name="Straight Connector 24">
            <a:extLst>
              <a:ext uri="{FF2B5EF4-FFF2-40B4-BE49-F238E27FC236}">
                <a16:creationId xmlns:a16="http://schemas.microsoft.com/office/drawing/2014/main" id="{6E1981D0-E18D-41D6-9D0C-52C6562339AB}"/>
              </a:ext>
            </a:extLst>
          </p:cNvPr>
          <p:cNvCxnSpPr>
            <a:cxnSpLocks/>
          </p:cNvCxnSpPr>
          <p:nvPr/>
        </p:nvCxnSpPr>
        <p:spPr>
          <a:xfrm>
            <a:off x="3773736" y="6334902"/>
            <a:ext cx="822306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0044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A13F5-654A-AAB3-BB5B-281F06A98D37}"/>
              </a:ext>
            </a:extLst>
          </p:cNvPr>
          <p:cNvSpPr/>
          <p:nvPr/>
        </p:nvSpPr>
        <p:spPr>
          <a:xfrm>
            <a:off x="0" y="792178"/>
            <a:ext cx="12192000" cy="52736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3BDB77-DC08-04AF-E81E-97AB36ADC6FC}"/>
              </a:ext>
            </a:extLst>
          </p:cNvPr>
          <p:cNvSpPr/>
          <p:nvPr/>
        </p:nvSpPr>
        <p:spPr>
          <a:xfrm>
            <a:off x="0" y="2559867"/>
            <a:ext cx="11135762" cy="17382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5ED6B7-2D51-C304-663F-278A0FF99FF1}"/>
              </a:ext>
            </a:extLst>
          </p:cNvPr>
          <p:cNvSpPr txBox="1"/>
          <p:nvPr/>
        </p:nvSpPr>
        <p:spPr>
          <a:xfrm>
            <a:off x="4487435" y="2842249"/>
            <a:ext cx="7048317" cy="1692771"/>
          </a:xfrm>
          <a:prstGeom prst="rect">
            <a:avLst/>
          </a:prstGeom>
          <a:noFill/>
        </p:spPr>
        <p:txBody>
          <a:bodyPr wrap="square" lIns="91440" tIns="45720" rIns="91440" bIns="45720" rtlCol="0" anchor="t">
            <a:spAutoFit/>
          </a:bodyPr>
          <a:lstStyle/>
          <a:p>
            <a:pPr algn="ctr"/>
            <a:r>
              <a:rPr lang="en-US" sz="3600" b="1">
                <a:solidFill>
                  <a:schemeClr val="accent2"/>
                </a:solidFill>
                <a:latin typeface="+mj-lt"/>
                <a:cs typeface="Arial"/>
              </a:rPr>
              <a:t>NASA Resources: </a:t>
            </a:r>
            <a:endParaRPr lang="en-US" sz="3600">
              <a:solidFill>
                <a:schemeClr val="accent2"/>
              </a:solidFill>
            </a:endParaRPr>
          </a:p>
          <a:p>
            <a:pPr algn="ctr"/>
            <a:r>
              <a:rPr lang="en-US" sz="3600" b="1">
                <a:solidFill>
                  <a:schemeClr val="accent2"/>
                </a:solidFill>
                <a:latin typeface="+mj-lt"/>
                <a:cs typeface="Arial"/>
              </a:rPr>
              <a:t>How to Stay Connected</a:t>
            </a:r>
          </a:p>
          <a:p>
            <a:endParaRPr lang="en-US" sz="3200" b="1">
              <a:solidFill>
                <a:schemeClr val="accent2"/>
              </a:solidFill>
              <a:latin typeface="+mj-lt"/>
            </a:endParaRPr>
          </a:p>
        </p:txBody>
      </p:sp>
      <p:pic>
        <p:nvPicPr>
          <p:cNvPr id="9" name="Picture 8" descr="A group of women holding a cake&#10;&#10;Description automatically generated with medium confidence">
            <a:extLst>
              <a:ext uri="{FF2B5EF4-FFF2-40B4-BE49-F238E27FC236}">
                <a16:creationId xmlns:a16="http://schemas.microsoft.com/office/drawing/2014/main" id="{02A5C292-1661-EDE4-EC7B-7A9207F5D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4" y="1826435"/>
            <a:ext cx="4807691" cy="3205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31462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a:extLst>
              <a:ext uri="{FF2B5EF4-FFF2-40B4-BE49-F238E27FC236}">
                <a16:creationId xmlns:a16="http://schemas.microsoft.com/office/drawing/2014/main" id="{59975DFC-534E-7F25-CCC2-0D283984C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06" y="832013"/>
            <a:ext cx="10948987" cy="5193973"/>
          </a:xfrm>
          <a:prstGeom prst="rect">
            <a:avLst/>
          </a:prstGeom>
        </p:spPr>
      </p:pic>
    </p:spTree>
    <p:extLst>
      <p:ext uri="{BB962C8B-B14F-4D97-AF65-F5344CB8AC3E}">
        <p14:creationId xmlns:p14="http://schemas.microsoft.com/office/powerpoint/2010/main" val="366605074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2631E7-5D76-27D3-0B3E-6079E06973DE}"/>
              </a:ext>
            </a:extLst>
          </p:cNvPr>
          <p:cNvSpPr>
            <a:spLocks noGrp="1"/>
          </p:cNvSpPr>
          <p:nvPr>
            <p:ph type="body" sz="quarter" idx="12"/>
          </p:nvPr>
        </p:nvSpPr>
        <p:spPr>
          <a:xfrm>
            <a:off x="376464" y="66675"/>
            <a:ext cx="10953750" cy="677863"/>
          </a:xfrm>
        </p:spPr>
        <p:txBody>
          <a:bodyPr lIns="91440" tIns="45720" rIns="91440" bIns="45720" anchor="ctr" anchorCtr="0"/>
          <a:lstStyle/>
          <a:p>
            <a:r>
              <a:rPr lang="en-US">
                <a:latin typeface="Arial"/>
                <a:cs typeface="Arial"/>
              </a:rPr>
              <a:t>NASA CONNECTS </a:t>
            </a:r>
            <a:endParaRPr lang="en-US"/>
          </a:p>
        </p:txBody>
      </p:sp>
      <p:pic>
        <p:nvPicPr>
          <p:cNvPr id="3" name="Picture 2">
            <a:extLst>
              <a:ext uri="{FF2B5EF4-FFF2-40B4-BE49-F238E27FC236}">
                <a16:creationId xmlns:a16="http://schemas.microsoft.com/office/drawing/2014/main" id="{A1225FC0-B80A-FCB1-718A-1E2742573C04}"/>
              </a:ext>
            </a:extLst>
          </p:cNvPr>
          <p:cNvPicPr>
            <a:picLocks noChangeAspect="1"/>
          </p:cNvPicPr>
          <p:nvPr/>
        </p:nvPicPr>
        <p:blipFill>
          <a:blip r:embed="rId3"/>
          <a:stretch>
            <a:fillRect/>
          </a:stretch>
        </p:blipFill>
        <p:spPr>
          <a:xfrm>
            <a:off x="0" y="829700"/>
            <a:ext cx="12192000" cy="2498941"/>
          </a:xfrm>
          <a:prstGeom prst="rect">
            <a:avLst/>
          </a:prstGeom>
        </p:spPr>
      </p:pic>
      <p:sp>
        <p:nvSpPr>
          <p:cNvPr id="4" name="TextBox 3">
            <a:extLst>
              <a:ext uri="{FF2B5EF4-FFF2-40B4-BE49-F238E27FC236}">
                <a16:creationId xmlns:a16="http://schemas.microsoft.com/office/drawing/2014/main" id="{79D8B8C7-4147-B2D5-3BF2-F6CD757DABBA}"/>
              </a:ext>
            </a:extLst>
          </p:cNvPr>
          <p:cNvSpPr txBox="1"/>
          <p:nvPr/>
        </p:nvSpPr>
        <p:spPr>
          <a:xfrm>
            <a:off x="380999" y="3559629"/>
            <a:ext cx="69668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Helvetica"/>
              </a:rPr>
              <a:t>Registered community members will have the opportunity to sign up for engagement events, view and chat with other members who are interested in similar fields, read exclusive NextGen STEM content, and access resources such as lesson plans and interactive media.</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AAF7806F-ED47-6D2C-5F20-EB5F0103487A}"/>
              </a:ext>
            </a:extLst>
          </p:cNvPr>
          <p:cNvPicPr>
            <a:picLocks noChangeAspect="1"/>
          </p:cNvPicPr>
          <p:nvPr/>
        </p:nvPicPr>
        <p:blipFill>
          <a:blip r:embed="rId4"/>
          <a:stretch>
            <a:fillRect/>
          </a:stretch>
        </p:blipFill>
        <p:spPr>
          <a:xfrm>
            <a:off x="7820704" y="3466419"/>
            <a:ext cx="4137933" cy="1655991"/>
          </a:xfrm>
          <a:prstGeom prst="rect">
            <a:avLst/>
          </a:prstGeom>
        </p:spPr>
      </p:pic>
      <p:pic>
        <p:nvPicPr>
          <p:cNvPr id="8" name="Picture 7">
            <a:extLst>
              <a:ext uri="{FF2B5EF4-FFF2-40B4-BE49-F238E27FC236}">
                <a16:creationId xmlns:a16="http://schemas.microsoft.com/office/drawing/2014/main" id="{FCC54885-5CF9-8809-1C58-C6D94BB0D549}"/>
              </a:ext>
            </a:extLst>
          </p:cNvPr>
          <p:cNvPicPr>
            <a:picLocks noChangeAspect="1"/>
          </p:cNvPicPr>
          <p:nvPr/>
        </p:nvPicPr>
        <p:blipFill>
          <a:blip r:embed="rId5"/>
          <a:stretch>
            <a:fillRect/>
          </a:stretch>
        </p:blipFill>
        <p:spPr>
          <a:xfrm>
            <a:off x="0" y="5237694"/>
            <a:ext cx="12192000" cy="780440"/>
          </a:xfrm>
          <a:prstGeom prst="rect">
            <a:avLst/>
          </a:prstGeom>
        </p:spPr>
      </p:pic>
      <p:pic>
        <p:nvPicPr>
          <p:cNvPr id="9" name="Picture 8">
            <a:extLst>
              <a:ext uri="{FF2B5EF4-FFF2-40B4-BE49-F238E27FC236}">
                <a16:creationId xmlns:a16="http://schemas.microsoft.com/office/drawing/2014/main" id="{FE30B586-A1CC-93B1-63EC-046217045C7C}"/>
              </a:ext>
            </a:extLst>
          </p:cNvPr>
          <p:cNvPicPr>
            <a:picLocks noChangeAspect="1"/>
          </p:cNvPicPr>
          <p:nvPr/>
        </p:nvPicPr>
        <p:blipFill>
          <a:blip r:embed="rId6"/>
          <a:stretch>
            <a:fillRect/>
          </a:stretch>
        </p:blipFill>
        <p:spPr>
          <a:xfrm>
            <a:off x="7822746" y="5314269"/>
            <a:ext cx="639536" cy="627290"/>
          </a:xfrm>
          <a:prstGeom prst="rect">
            <a:avLst/>
          </a:prstGeom>
        </p:spPr>
      </p:pic>
    </p:spTree>
    <p:extLst>
      <p:ext uri="{BB962C8B-B14F-4D97-AF65-F5344CB8AC3E}">
        <p14:creationId xmlns:p14="http://schemas.microsoft.com/office/powerpoint/2010/main" val="1520313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673C85-D4C6-48B7-8D17-C63E955A634B}"/>
              </a:ext>
            </a:extLst>
          </p:cNvPr>
          <p:cNvSpPr>
            <a:spLocks noGrp="1"/>
          </p:cNvSpPr>
          <p:nvPr>
            <p:ph type="body" sz="quarter" idx="12"/>
          </p:nvPr>
        </p:nvSpPr>
        <p:spPr/>
        <p:txBody>
          <a:bodyPr/>
          <a:lstStyle/>
          <a:p>
            <a:r>
              <a:rPr lang="en-US"/>
              <a:t>About Me</a:t>
            </a:r>
          </a:p>
        </p:txBody>
      </p:sp>
      <p:pic>
        <p:nvPicPr>
          <p:cNvPr id="8" name="Graphic 7">
            <a:extLst>
              <a:ext uri="{FF2B5EF4-FFF2-40B4-BE49-F238E27FC236}">
                <a16:creationId xmlns:a16="http://schemas.microsoft.com/office/drawing/2014/main" id="{DDF771DE-87B2-430F-86C6-4151B0E700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846" y="1513716"/>
            <a:ext cx="2933323" cy="405561"/>
          </a:xfrm>
          <a:prstGeom prst="rect">
            <a:avLst/>
          </a:prstGeom>
        </p:spPr>
      </p:pic>
      <p:pic>
        <p:nvPicPr>
          <p:cNvPr id="15" name="Picture Placeholder 14" descr="A person standing in a field&#10;&#10;Description automatically generated with medium confidence">
            <a:extLst>
              <a:ext uri="{FF2B5EF4-FFF2-40B4-BE49-F238E27FC236}">
                <a16:creationId xmlns:a16="http://schemas.microsoft.com/office/drawing/2014/main" id="{2CF1D494-A106-50DF-BA97-6A8A689BDCB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429" r="21429"/>
          <a:stretch>
            <a:fillRect/>
          </a:stretch>
        </p:blipFill>
        <p:spPr/>
      </p:pic>
      <p:pic>
        <p:nvPicPr>
          <p:cNvPr id="2" name="Picture 1">
            <a:extLst>
              <a:ext uri="{FF2B5EF4-FFF2-40B4-BE49-F238E27FC236}">
                <a16:creationId xmlns:a16="http://schemas.microsoft.com/office/drawing/2014/main" id="{A6FE6B5D-4C82-2DA8-FA0B-8AF1D2FE3478}"/>
              </a:ext>
            </a:extLst>
          </p:cNvPr>
          <p:cNvPicPr>
            <a:picLocks noChangeAspect="1"/>
          </p:cNvPicPr>
          <p:nvPr/>
        </p:nvPicPr>
        <p:blipFill rotWithShape="1">
          <a:blip r:embed="rId5"/>
          <a:srcRect l="5115" t="82727" r="-4938" b="-83636"/>
          <a:stretch/>
        </p:blipFill>
        <p:spPr>
          <a:xfrm>
            <a:off x="3057525" y="2838450"/>
            <a:ext cx="6066235" cy="1191838"/>
          </a:xfrm>
          <a:prstGeom prst="rect">
            <a:avLst/>
          </a:prstGeom>
        </p:spPr>
      </p:pic>
      <p:sp>
        <p:nvSpPr>
          <p:cNvPr id="4" name="TextBox 3">
            <a:extLst>
              <a:ext uri="{FF2B5EF4-FFF2-40B4-BE49-F238E27FC236}">
                <a16:creationId xmlns:a16="http://schemas.microsoft.com/office/drawing/2014/main" id="{93720E74-7A2F-911D-7827-D804BE998D6B}"/>
              </a:ext>
            </a:extLst>
          </p:cNvPr>
          <p:cNvSpPr txBox="1"/>
          <p:nvPr/>
        </p:nvSpPr>
        <p:spPr bwMode="auto">
          <a:xfrm>
            <a:off x="3895044" y="1449578"/>
            <a:ext cx="3672698" cy="523220"/>
          </a:xfrm>
          <a:prstGeom prst="rect">
            <a:avLst/>
          </a:prstGeom>
          <a:noFill/>
        </p:spPr>
        <p:txBody>
          <a:bodyPr wrap="square">
            <a:spAutoFit/>
          </a:bodyPr>
          <a:lstStyle/>
          <a:p>
            <a:pPr eaLnBrk="1" fontAlgn="auto" hangingPunct="1">
              <a:spcBef>
                <a:spcPts val="0"/>
              </a:spcBef>
              <a:spcAft>
                <a:spcPts val="0"/>
              </a:spcAft>
              <a:defRPr/>
            </a:pPr>
            <a:r>
              <a:rPr lang="en-US" sz="2800" b="1">
                <a:solidFill>
                  <a:srgbClr val="002060"/>
                </a:solidFill>
                <a:latin typeface="+mj-lt"/>
              </a:rPr>
              <a:t>Project Coordinator</a:t>
            </a:r>
            <a:endParaRPr lang="id-ID" sz="1600" b="1">
              <a:solidFill>
                <a:srgbClr val="002060"/>
              </a:solidFill>
              <a:latin typeface="+mj-lt"/>
            </a:endParaRPr>
          </a:p>
        </p:txBody>
      </p:sp>
      <p:sp>
        <p:nvSpPr>
          <p:cNvPr id="6" name="TextBox 5">
            <a:extLst>
              <a:ext uri="{FF2B5EF4-FFF2-40B4-BE49-F238E27FC236}">
                <a16:creationId xmlns:a16="http://schemas.microsoft.com/office/drawing/2014/main" id="{E591ECDF-739B-7B6D-BB19-07A0BAB7312B}"/>
              </a:ext>
            </a:extLst>
          </p:cNvPr>
          <p:cNvSpPr txBox="1"/>
          <p:nvPr/>
        </p:nvSpPr>
        <p:spPr bwMode="auto">
          <a:xfrm>
            <a:off x="3891756" y="1971876"/>
            <a:ext cx="3349625" cy="3754874"/>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dirty="0">
                <a:solidFill>
                  <a:srgbClr val="002060"/>
                </a:solidFill>
                <a:latin typeface="+mj-lt"/>
              </a:rPr>
              <a:t>Samuel Garcia Jr., Ph.D.</a:t>
            </a:r>
          </a:p>
          <a:p>
            <a:pPr eaLnBrk="1" fontAlgn="auto" hangingPunct="1">
              <a:spcBef>
                <a:spcPts val="0"/>
              </a:spcBef>
              <a:spcAft>
                <a:spcPts val="0"/>
              </a:spcAft>
              <a:defRPr/>
            </a:pPr>
            <a:r>
              <a:rPr lang="en-US" sz="1100" dirty="0">
                <a:solidFill>
                  <a:schemeClr val="tx1">
                    <a:lumMod val="50000"/>
                    <a:lumOff val="50000"/>
                  </a:schemeClr>
                </a:solidFill>
                <a:latin typeface="+mj-lt"/>
              </a:rPr>
              <a:t>NSTEM</a:t>
            </a:r>
            <a:endParaRPr lang="en-US" sz="1100" dirty="0">
              <a:solidFill>
                <a:schemeClr val="tx1">
                  <a:lumMod val="50000"/>
                  <a:lumOff val="50000"/>
                </a:schemeClr>
              </a:solidFill>
              <a:latin typeface="+mj-lt"/>
              <a:cs typeface="Arial"/>
            </a:endParaRPr>
          </a:p>
          <a:p>
            <a:pPr>
              <a:spcBef>
                <a:spcPts val="0"/>
              </a:spcBef>
              <a:spcAft>
                <a:spcPts val="0"/>
              </a:spcAft>
              <a:defRPr/>
            </a:pPr>
            <a:r>
              <a:rPr lang="en-US" sz="1100" dirty="0">
                <a:solidFill>
                  <a:schemeClr val="tx1">
                    <a:lumMod val="50000"/>
                    <a:lumOff val="50000"/>
                  </a:schemeClr>
                </a:solidFill>
                <a:latin typeface="+mj-lt"/>
                <a:cs typeface="Arial"/>
              </a:rPr>
              <a:t>hq-epd@mail.nasa.gov</a:t>
            </a:r>
            <a:endParaRPr lang="en-US" dirty="0">
              <a:solidFill>
                <a:schemeClr val="tx1">
                  <a:lumMod val="50000"/>
                  <a:lumOff val="50000"/>
                </a:schemeClr>
              </a:solidFill>
            </a:endParaRPr>
          </a:p>
          <a:p>
            <a:pPr eaLnBrk="1" fontAlgn="auto" hangingPunct="1">
              <a:spcBef>
                <a:spcPts val="0"/>
              </a:spcBef>
              <a:spcAft>
                <a:spcPts val="0"/>
              </a:spcAft>
              <a:defRPr/>
            </a:pPr>
            <a:endParaRPr lang="en-US" sz="1100" dirty="0">
              <a:solidFill>
                <a:schemeClr val="tx1">
                  <a:lumMod val="50000"/>
                  <a:lumOff val="50000"/>
                </a:schemeClr>
              </a:solidFill>
              <a:latin typeface="+mj-lt"/>
            </a:endParaRPr>
          </a:p>
          <a:p>
            <a:pPr algn="just" eaLnBrk="1" fontAlgn="auto" hangingPunct="1">
              <a:spcBef>
                <a:spcPts val="0"/>
              </a:spcBef>
              <a:spcAft>
                <a:spcPts val="0"/>
              </a:spcAft>
              <a:defRPr/>
            </a:pPr>
            <a:r>
              <a:rPr lang="en-US" sz="1100" dirty="0">
                <a:solidFill>
                  <a:schemeClr val="tx1">
                    <a:lumMod val="65000"/>
                    <a:lumOff val="35000"/>
                  </a:schemeClr>
                </a:solidFill>
                <a:latin typeface="+mn-lt"/>
              </a:rPr>
              <a:t>Dr. Samuel Garcia is a dedicated educator with over 15 years of experience in various capacities within the field of education. Committed to supporting both educators and students, Dr. Garcia works to create rich learning experiences and innovative products designed to enhance STEM learning and foster a strong sense of STEM identity. Dr. Garcia worked at NASA's Jet Propulsion Laboratory (JPL) before transitioning to the Kennedy Space Center in Cape Canaveral, FL. </a:t>
            </a:r>
          </a:p>
          <a:p>
            <a:pPr algn="just" eaLnBrk="1" fontAlgn="auto" hangingPunct="1">
              <a:spcBef>
                <a:spcPts val="0"/>
              </a:spcBef>
              <a:spcAft>
                <a:spcPts val="0"/>
              </a:spcAft>
              <a:defRPr/>
            </a:pPr>
            <a:endParaRPr lang="en-US" sz="1100" dirty="0">
              <a:solidFill>
                <a:schemeClr val="tx1">
                  <a:lumMod val="65000"/>
                  <a:lumOff val="35000"/>
                </a:schemeClr>
              </a:solidFill>
              <a:latin typeface="+mn-lt"/>
            </a:endParaRPr>
          </a:p>
          <a:p>
            <a:pPr algn="just" eaLnBrk="1" fontAlgn="auto" hangingPunct="1">
              <a:spcBef>
                <a:spcPts val="0"/>
              </a:spcBef>
              <a:spcAft>
                <a:spcPts val="0"/>
              </a:spcAft>
              <a:defRPr/>
            </a:pPr>
            <a:r>
              <a:rPr lang="en-US" sz="1100" dirty="0">
                <a:solidFill>
                  <a:schemeClr val="tx1">
                    <a:lumMod val="65000"/>
                    <a:lumOff val="35000"/>
                  </a:schemeClr>
                </a:solidFill>
                <a:latin typeface="+mn-lt"/>
              </a:rPr>
              <a:t>Dr. Garcia holds both a bachelor's and a master's degree from the University of Texas Rio Grande Valley and a doctorate degree from Texas State University. With a passion for education and a commitment to advancing STEM, Dr. Garcia continues to inspire and impact the next generation of learners and educators.</a:t>
            </a:r>
          </a:p>
          <a:p>
            <a:pPr eaLnBrk="1" fontAlgn="auto" hangingPunct="1">
              <a:spcBef>
                <a:spcPts val="0"/>
              </a:spcBef>
              <a:spcAft>
                <a:spcPts val="0"/>
              </a:spcAft>
              <a:defRPr/>
            </a:pPr>
            <a:endParaRPr lang="id-ID" sz="1100" dirty="0">
              <a:solidFill>
                <a:schemeClr val="tx1">
                  <a:lumMod val="50000"/>
                  <a:lumOff val="50000"/>
                </a:schemeClr>
              </a:solidFill>
              <a:latin typeface="+mj-lt"/>
            </a:endParaRPr>
          </a:p>
        </p:txBody>
      </p:sp>
    </p:spTree>
    <p:extLst>
      <p:ext uri="{BB962C8B-B14F-4D97-AF65-F5344CB8AC3E}">
        <p14:creationId xmlns:p14="http://schemas.microsoft.com/office/powerpoint/2010/main" val="595671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3754B88-EA90-992E-F923-5046CFFF2181}"/>
              </a:ext>
            </a:extLst>
          </p:cNvPr>
          <p:cNvSpPr/>
          <p:nvPr/>
        </p:nvSpPr>
        <p:spPr>
          <a:xfrm>
            <a:off x="1608832" y="5461000"/>
            <a:ext cx="2328780" cy="3385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6E49D5A-A27B-2F7C-8294-4FBF2CDDE6B0}"/>
              </a:ext>
            </a:extLst>
          </p:cNvPr>
          <p:cNvSpPr>
            <a:spLocks noGrp="1"/>
          </p:cNvSpPr>
          <p:nvPr>
            <p:ph type="body" sz="quarter" idx="12"/>
          </p:nvPr>
        </p:nvSpPr>
        <p:spPr/>
        <p:txBody>
          <a:bodyPr lIns="91440" tIns="45720" rIns="91440" bIns="45720" anchor="ctr" anchorCtr="0"/>
          <a:lstStyle/>
          <a:p>
            <a:r>
              <a:rPr lang="en-US">
                <a:cs typeface="Arial"/>
              </a:rPr>
              <a:t>NASA CONNECTS </a:t>
            </a:r>
            <a:r>
              <a:rPr lang="en-US" b="0">
                <a:solidFill>
                  <a:srgbClr val="00B0F0"/>
                </a:solidFill>
                <a:cs typeface="Arial"/>
              </a:rPr>
              <a:t>Educator Community of Practice</a:t>
            </a:r>
            <a:endParaRPr lang="en-US" b="0">
              <a:solidFill>
                <a:srgbClr val="00B0F0"/>
              </a:solidFill>
            </a:endParaRPr>
          </a:p>
        </p:txBody>
      </p:sp>
      <p:cxnSp>
        <p:nvCxnSpPr>
          <p:cNvPr id="3" name="Connector: Elbow 2">
            <a:extLst>
              <a:ext uri="{FF2B5EF4-FFF2-40B4-BE49-F238E27FC236}">
                <a16:creationId xmlns:a16="http://schemas.microsoft.com/office/drawing/2014/main" id="{41245A8C-FEF2-CD09-00CF-B16C3BDBF83F}"/>
              </a:ext>
            </a:extLst>
          </p:cNvPr>
          <p:cNvCxnSpPr>
            <a:cxnSpLocks/>
          </p:cNvCxnSpPr>
          <p:nvPr/>
        </p:nvCxnSpPr>
        <p:spPr>
          <a:xfrm rot="16200000" flipV="1">
            <a:off x="4046834" y="2471457"/>
            <a:ext cx="1017511" cy="713598"/>
          </a:xfrm>
          <a:prstGeom prst="bentConnector2">
            <a:avLst/>
          </a:prstGeom>
          <a:ln>
            <a:solidFill>
              <a:srgbClr val="02A7E0"/>
            </a:solidFill>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7871A9BF-7D69-79CE-4683-2934C6CE6969}"/>
              </a:ext>
            </a:extLst>
          </p:cNvPr>
          <p:cNvCxnSpPr>
            <a:cxnSpLocks/>
          </p:cNvCxnSpPr>
          <p:nvPr/>
        </p:nvCxnSpPr>
        <p:spPr>
          <a:xfrm flipV="1">
            <a:off x="7166122" y="2320786"/>
            <a:ext cx="713598" cy="1125581"/>
          </a:xfrm>
          <a:prstGeom prst="bentConnector3">
            <a:avLst/>
          </a:prstGeom>
          <a:ln>
            <a:solidFill>
              <a:srgbClr val="02A7E0"/>
            </a:solidFill>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CE844C34-4D1D-7601-A578-EBAE0829D0F8}"/>
              </a:ext>
            </a:extLst>
          </p:cNvPr>
          <p:cNvCxnSpPr>
            <a:cxnSpLocks/>
          </p:cNvCxnSpPr>
          <p:nvPr/>
        </p:nvCxnSpPr>
        <p:spPr>
          <a:xfrm rot="5400000">
            <a:off x="4165473" y="3628311"/>
            <a:ext cx="875665" cy="721597"/>
          </a:xfrm>
          <a:prstGeom prst="bentConnector3">
            <a:avLst>
              <a:gd name="adj1" fmla="val 50000"/>
            </a:avLst>
          </a:prstGeom>
          <a:ln>
            <a:solidFill>
              <a:srgbClr val="02A7E0"/>
            </a:solidFill>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212E2E2D-93D0-48F8-0097-684182866392}"/>
              </a:ext>
            </a:extLst>
          </p:cNvPr>
          <p:cNvCxnSpPr/>
          <p:nvPr/>
        </p:nvCxnSpPr>
        <p:spPr>
          <a:xfrm rot="10800000">
            <a:off x="3452095" y="3242553"/>
            <a:ext cx="1382801" cy="261335"/>
          </a:xfrm>
          <a:prstGeom prst="bentConnector3">
            <a:avLst/>
          </a:prstGeom>
          <a:ln>
            <a:solidFill>
              <a:srgbClr val="02A7E0"/>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DE54AEB7-BB7F-4B27-2BCA-1508C5FD564E}"/>
              </a:ext>
            </a:extLst>
          </p:cNvPr>
          <p:cNvCxnSpPr>
            <a:cxnSpLocks/>
          </p:cNvCxnSpPr>
          <p:nvPr/>
        </p:nvCxnSpPr>
        <p:spPr>
          <a:xfrm rot="16200000" flipH="1">
            <a:off x="6713724" y="3990026"/>
            <a:ext cx="1034066" cy="354129"/>
          </a:xfrm>
          <a:prstGeom prst="bentConnector2">
            <a:avLst/>
          </a:prstGeom>
          <a:ln>
            <a:solidFill>
              <a:srgbClr val="02A7E0"/>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CDAAB786-0883-72AC-A2BE-C3CA6679B71D}"/>
              </a:ext>
            </a:extLst>
          </p:cNvPr>
          <p:cNvCxnSpPr>
            <a:cxnSpLocks/>
          </p:cNvCxnSpPr>
          <p:nvPr/>
        </p:nvCxnSpPr>
        <p:spPr>
          <a:xfrm>
            <a:off x="7166122" y="3503887"/>
            <a:ext cx="1263563" cy="1"/>
          </a:xfrm>
          <a:prstGeom prst="bentConnector3">
            <a:avLst/>
          </a:prstGeom>
          <a:ln>
            <a:solidFill>
              <a:srgbClr val="02A7E0"/>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FFED92BD-7C76-0C07-F642-7E436F517027}"/>
              </a:ext>
            </a:extLst>
          </p:cNvPr>
          <p:cNvCxnSpPr>
            <a:cxnSpLocks/>
          </p:cNvCxnSpPr>
          <p:nvPr/>
        </p:nvCxnSpPr>
        <p:spPr>
          <a:xfrm rot="5400000">
            <a:off x="5585737" y="4806366"/>
            <a:ext cx="686652" cy="220387"/>
          </a:xfrm>
          <a:prstGeom prst="bentConnector3">
            <a:avLst/>
          </a:prstGeom>
          <a:ln>
            <a:solidFill>
              <a:srgbClr val="02A7E0"/>
            </a:solidFill>
          </a:ln>
        </p:spPr>
        <p:style>
          <a:lnRef idx="1">
            <a:schemeClr val="accent1"/>
          </a:lnRef>
          <a:fillRef idx="0">
            <a:schemeClr val="accent1"/>
          </a:fillRef>
          <a:effectRef idx="0">
            <a:schemeClr val="accent1"/>
          </a:effectRef>
          <a:fontRef idx="minor">
            <a:schemeClr val="tx1"/>
          </a:fontRef>
        </p:style>
      </p:cxnSp>
      <p:pic>
        <p:nvPicPr>
          <p:cNvPr id="10" name="Picture 9">
            <a:hlinkClick r:id="rId3"/>
            <a:extLst>
              <a:ext uri="{FF2B5EF4-FFF2-40B4-BE49-F238E27FC236}">
                <a16:creationId xmlns:a16="http://schemas.microsoft.com/office/drawing/2014/main" id="{774A920F-B711-7835-C39E-6C381DAF17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75" r="21875"/>
          <a:stretch/>
        </p:blipFill>
        <p:spPr>
          <a:xfrm>
            <a:off x="4912389" y="2319500"/>
            <a:ext cx="2253733" cy="2253733"/>
          </a:xfrm>
          <a:prstGeom prst="ellipse">
            <a:avLst/>
          </a:prstGeom>
          <a:ln w="152400">
            <a:solidFill>
              <a:srgbClr val="02A7E0"/>
            </a:solidFill>
          </a:ln>
        </p:spPr>
      </p:pic>
      <p:sp>
        <p:nvSpPr>
          <p:cNvPr id="11" name="Rectangle 10">
            <a:extLst>
              <a:ext uri="{FF2B5EF4-FFF2-40B4-BE49-F238E27FC236}">
                <a16:creationId xmlns:a16="http://schemas.microsoft.com/office/drawing/2014/main" id="{3AB634B8-9D4D-A2DB-546B-5F3491CB2FE1}"/>
              </a:ext>
            </a:extLst>
          </p:cNvPr>
          <p:cNvSpPr/>
          <p:nvPr/>
        </p:nvSpPr>
        <p:spPr>
          <a:xfrm>
            <a:off x="1608221" y="1988640"/>
            <a:ext cx="2590570" cy="888698"/>
          </a:xfrm>
          <a:prstGeom prst="rect">
            <a:avLst/>
          </a:prstGeom>
          <a:solidFill>
            <a:srgbClr val="F17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E2B0481-8AB4-E1C6-CE88-C4A3892E2CAF}"/>
              </a:ext>
            </a:extLst>
          </p:cNvPr>
          <p:cNvSpPr/>
          <p:nvPr/>
        </p:nvSpPr>
        <p:spPr>
          <a:xfrm>
            <a:off x="1058256" y="3173028"/>
            <a:ext cx="2590570" cy="661720"/>
          </a:xfrm>
          <a:prstGeom prst="rect">
            <a:avLst/>
          </a:prstGeom>
          <a:solidFill>
            <a:srgbClr val="E8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F150B71-AFEF-E3F0-404D-E5F44B3543A9}"/>
              </a:ext>
            </a:extLst>
          </p:cNvPr>
          <p:cNvSpPr/>
          <p:nvPr/>
        </p:nvSpPr>
        <p:spPr>
          <a:xfrm>
            <a:off x="1823569" y="4356130"/>
            <a:ext cx="2590570" cy="661720"/>
          </a:xfrm>
          <a:prstGeom prst="rect">
            <a:avLst/>
          </a:prstGeom>
          <a:solidFill>
            <a:srgbClr val="B53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DAE8DD0-6858-51EE-A353-536CABF7D863}"/>
              </a:ext>
            </a:extLst>
          </p:cNvPr>
          <p:cNvSpPr/>
          <p:nvPr/>
        </p:nvSpPr>
        <p:spPr>
          <a:xfrm>
            <a:off x="7879720" y="1989926"/>
            <a:ext cx="2590570" cy="661720"/>
          </a:xfrm>
          <a:prstGeom prst="rect">
            <a:avLst/>
          </a:prstGeom>
          <a:solidFill>
            <a:srgbClr val="E8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CCC7C06-4576-9540-775E-0CB9D94296A1}"/>
              </a:ext>
            </a:extLst>
          </p:cNvPr>
          <p:cNvSpPr/>
          <p:nvPr/>
        </p:nvSpPr>
        <p:spPr>
          <a:xfrm>
            <a:off x="8429685" y="3173028"/>
            <a:ext cx="2590570" cy="661720"/>
          </a:xfrm>
          <a:prstGeom prst="rect">
            <a:avLst/>
          </a:prstGeom>
          <a:solidFill>
            <a:srgbClr val="B53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D5C3A7-8D32-1E46-46B9-DE77FFE54780}"/>
              </a:ext>
            </a:extLst>
          </p:cNvPr>
          <p:cNvSpPr/>
          <p:nvPr/>
        </p:nvSpPr>
        <p:spPr>
          <a:xfrm>
            <a:off x="7407821" y="4353264"/>
            <a:ext cx="2590570" cy="661720"/>
          </a:xfrm>
          <a:prstGeom prst="rect">
            <a:avLst/>
          </a:prstGeom>
          <a:solidFill>
            <a:srgbClr val="F17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07B9CA-C3A5-99E6-F145-D1DFB35C2E23}"/>
              </a:ext>
            </a:extLst>
          </p:cNvPr>
          <p:cNvSpPr/>
          <p:nvPr/>
        </p:nvSpPr>
        <p:spPr>
          <a:xfrm>
            <a:off x="4743970" y="5259885"/>
            <a:ext cx="2590570" cy="643906"/>
          </a:xfrm>
          <a:prstGeom prst="rect">
            <a:avLst/>
          </a:prstGeom>
          <a:solidFill>
            <a:srgbClr val="02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cs typeface="Arial" panose="020B0604020202020204" pitchFamily="34" charset="0"/>
            </a:endParaRPr>
          </a:p>
        </p:txBody>
      </p:sp>
      <p:sp>
        <p:nvSpPr>
          <p:cNvPr id="18" name="TextBox 16">
            <a:extLst>
              <a:ext uri="{FF2B5EF4-FFF2-40B4-BE49-F238E27FC236}">
                <a16:creationId xmlns:a16="http://schemas.microsoft.com/office/drawing/2014/main" id="{498EB97B-0D89-02C3-81CB-82D389564BB5}"/>
              </a:ext>
            </a:extLst>
          </p:cNvPr>
          <p:cNvSpPr txBox="1"/>
          <p:nvPr/>
        </p:nvSpPr>
        <p:spPr>
          <a:xfrm>
            <a:off x="1805232" y="2050195"/>
            <a:ext cx="219654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Join Discussions &amp; Connect With Others</a:t>
            </a:r>
          </a:p>
        </p:txBody>
      </p:sp>
      <p:sp>
        <p:nvSpPr>
          <p:cNvPr id="19" name="TextBox 17">
            <a:extLst>
              <a:ext uri="{FF2B5EF4-FFF2-40B4-BE49-F238E27FC236}">
                <a16:creationId xmlns:a16="http://schemas.microsoft.com/office/drawing/2014/main" id="{5AD780EE-5306-D6A2-235E-6CBFCEDAC8CE}"/>
              </a:ext>
            </a:extLst>
          </p:cNvPr>
          <p:cNvSpPr txBox="1"/>
          <p:nvPr/>
        </p:nvSpPr>
        <p:spPr>
          <a:xfrm>
            <a:off x="1255267" y="3234583"/>
            <a:ext cx="21965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Share &amp; Discover New Best Practices</a:t>
            </a:r>
          </a:p>
        </p:txBody>
      </p:sp>
      <p:sp>
        <p:nvSpPr>
          <p:cNvPr id="20" name="TextBox 18">
            <a:extLst>
              <a:ext uri="{FF2B5EF4-FFF2-40B4-BE49-F238E27FC236}">
                <a16:creationId xmlns:a16="http://schemas.microsoft.com/office/drawing/2014/main" id="{2A0B07EF-6978-CAEC-74F6-64F5DC04600D}"/>
              </a:ext>
            </a:extLst>
          </p:cNvPr>
          <p:cNvSpPr txBox="1"/>
          <p:nvPr/>
        </p:nvSpPr>
        <p:spPr>
          <a:xfrm>
            <a:off x="2020580" y="4417685"/>
            <a:ext cx="21965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Learn About Upcoming Events</a:t>
            </a:r>
          </a:p>
        </p:txBody>
      </p:sp>
      <p:sp>
        <p:nvSpPr>
          <p:cNvPr id="21" name="TextBox 19">
            <a:extLst>
              <a:ext uri="{FF2B5EF4-FFF2-40B4-BE49-F238E27FC236}">
                <a16:creationId xmlns:a16="http://schemas.microsoft.com/office/drawing/2014/main" id="{E4E710B5-C754-A892-4439-9C84A4825490}"/>
              </a:ext>
            </a:extLst>
          </p:cNvPr>
          <p:cNvSpPr txBox="1"/>
          <p:nvPr/>
        </p:nvSpPr>
        <p:spPr>
          <a:xfrm>
            <a:off x="4940981" y="5312533"/>
            <a:ext cx="21965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Museum &amp; Informal Education Alliance</a:t>
            </a:r>
          </a:p>
        </p:txBody>
      </p:sp>
      <p:sp>
        <p:nvSpPr>
          <p:cNvPr id="22" name="TextBox 20">
            <a:extLst>
              <a:ext uri="{FF2B5EF4-FFF2-40B4-BE49-F238E27FC236}">
                <a16:creationId xmlns:a16="http://schemas.microsoft.com/office/drawing/2014/main" id="{BE548B5D-4F9D-37BA-C394-0C9104123AE6}"/>
              </a:ext>
            </a:extLst>
          </p:cNvPr>
          <p:cNvSpPr txBox="1"/>
          <p:nvPr/>
        </p:nvSpPr>
        <p:spPr>
          <a:xfrm>
            <a:off x="7604832" y="4414819"/>
            <a:ext cx="21965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See The Latest Opportunities</a:t>
            </a:r>
          </a:p>
        </p:txBody>
      </p:sp>
      <p:sp>
        <p:nvSpPr>
          <p:cNvPr id="23" name="TextBox 21">
            <a:extLst>
              <a:ext uri="{FF2B5EF4-FFF2-40B4-BE49-F238E27FC236}">
                <a16:creationId xmlns:a16="http://schemas.microsoft.com/office/drawing/2014/main" id="{1F79FE20-6738-9592-B017-CF12E8076F67}"/>
              </a:ext>
            </a:extLst>
          </p:cNvPr>
          <p:cNvSpPr txBox="1"/>
          <p:nvPr/>
        </p:nvSpPr>
        <p:spPr>
          <a:xfrm>
            <a:off x="8626696" y="3234583"/>
            <a:ext cx="21965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Download Free</a:t>
            </a:r>
            <a:br>
              <a:rPr lang="en-US" sz="1600" b="1">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STEM Products</a:t>
            </a:r>
          </a:p>
        </p:txBody>
      </p:sp>
      <p:sp>
        <p:nvSpPr>
          <p:cNvPr id="24" name="TextBox 22">
            <a:extLst>
              <a:ext uri="{FF2B5EF4-FFF2-40B4-BE49-F238E27FC236}">
                <a16:creationId xmlns:a16="http://schemas.microsoft.com/office/drawing/2014/main" id="{79398954-660D-423C-014C-2C7EF3203BAF}"/>
              </a:ext>
            </a:extLst>
          </p:cNvPr>
          <p:cNvSpPr txBox="1"/>
          <p:nvPr/>
        </p:nvSpPr>
        <p:spPr>
          <a:xfrm>
            <a:off x="8076731" y="2051481"/>
            <a:ext cx="2196548"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Arial" panose="020B0604020202020204" pitchFamily="34" charset="0"/>
                <a:cs typeface="Arial" panose="020B0604020202020204" pitchFamily="34" charset="0"/>
              </a:rPr>
              <a:t>Ask Questions</a:t>
            </a:r>
            <a:br>
              <a:rPr lang="en-US" sz="1600" b="1">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&amp; Get Answers</a:t>
            </a:r>
          </a:p>
        </p:txBody>
      </p:sp>
      <p:sp>
        <p:nvSpPr>
          <p:cNvPr id="25" name="Rectangle 24">
            <a:extLst>
              <a:ext uri="{FF2B5EF4-FFF2-40B4-BE49-F238E27FC236}">
                <a16:creationId xmlns:a16="http://schemas.microsoft.com/office/drawing/2014/main" id="{15E1E34B-B55F-BACF-C9C5-11BCE2342BFA}"/>
              </a:ext>
            </a:extLst>
          </p:cNvPr>
          <p:cNvSpPr/>
          <p:nvPr/>
        </p:nvSpPr>
        <p:spPr>
          <a:xfrm>
            <a:off x="-3244" y="784366"/>
            <a:ext cx="12192000" cy="882858"/>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Subtitle 2">
            <a:extLst>
              <a:ext uri="{FF2B5EF4-FFF2-40B4-BE49-F238E27FC236}">
                <a16:creationId xmlns:a16="http://schemas.microsoft.com/office/drawing/2014/main" id="{E6A86B69-C665-8ED5-771E-C9F4E35B25D3}"/>
              </a:ext>
            </a:extLst>
          </p:cNvPr>
          <p:cNvSpPr txBox="1">
            <a:spLocks/>
          </p:cNvSpPr>
          <p:nvPr/>
        </p:nvSpPr>
        <p:spPr bwMode="auto">
          <a:xfrm>
            <a:off x="929595" y="971535"/>
            <a:ext cx="10224099" cy="5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45" tIns="54373" rIns="108745" bIns="54373"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ea typeface="+mn-lt"/>
                <a:cs typeface="+mn-lt"/>
              </a:rPr>
              <a:t>NASA CONNECTS (Connecting Our NASA Network of Educators for Collaborating Together in STEM) i</a:t>
            </a:r>
            <a:r>
              <a:rPr lang="en-US" altLang="en-US" sz="1400" b="1">
                <a:solidFill>
                  <a:schemeClr val="bg1"/>
                </a:solidFill>
                <a:ea typeface="+mn-lt"/>
                <a:cs typeface="+mn-lt"/>
              </a:rPr>
              <a:t>s</a:t>
            </a:r>
            <a:r>
              <a:rPr lang="en-US" altLang="en-US" sz="1400" b="1">
                <a:solidFill>
                  <a:srgbClr val="FFFFFF"/>
                </a:solidFill>
                <a:latin typeface="Arial"/>
                <a:cs typeface="Arial"/>
              </a:rPr>
              <a:t> an online, professional learning community for educators to collaborate with each other and NASA.</a:t>
            </a:r>
            <a:endParaRPr lang="en-US">
              <a:latin typeface="Arial"/>
              <a:cs typeface="Arial"/>
            </a:endParaRPr>
          </a:p>
        </p:txBody>
      </p:sp>
      <p:sp>
        <p:nvSpPr>
          <p:cNvPr id="29" name="TextBox 28">
            <a:extLst>
              <a:ext uri="{FF2B5EF4-FFF2-40B4-BE49-F238E27FC236}">
                <a16:creationId xmlns:a16="http://schemas.microsoft.com/office/drawing/2014/main" id="{3EA0B542-F511-9849-66D1-533E176FA663}"/>
              </a:ext>
            </a:extLst>
          </p:cNvPr>
          <p:cNvSpPr txBox="1"/>
          <p:nvPr/>
        </p:nvSpPr>
        <p:spPr>
          <a:xfrm>
            <a:off x="1544053" y="5460997"/>
            <a:ext cx="23935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002060"/>
                </a:solidFill>
                <a:latin typeface="+mn-lt"/>
              </a:rPr>
              <a:t>Scan to </a:t>
            </a:r>
            <a:r>
              <a:rPr lang="en-US" sz="1600" b="1">
                <a:solidFill>
                  <a:srgbClr val="002060"/>
                </a:solidFill>
                <a:latin typeface="+mn-lt"/>
                <a:cs typeface="Arial"/>
              </a:rPr>
              <a:t>Join</a:t>
            </a:r>
            <a:r>
              <a:rPr lang="en-US" sz="1600" b="1">
                <a:solidFill>
                  <a:srgbClr val="002060"/>
                </a:solidFill>
                <a:latin typeface="+mn-lt"/>
              </a:rPr>
              <a:t> CONNECTS!</a:t>
            </a:r>
          </a:p>
        </p:txBody>
      </p:sp>
      <p:pic>
        <p:nvPicPr>
          <p:cNvPr id="30" name="Picture 29" descr="Qr code&#10;&#10;Description automatically generated">
            <a:extLst>
              <a:ext uri="{FF2B5EF4-FFF2-40B4-BE49-F238E27FC236}">
                <a16:creationId xmlns:a16="http://schemas.microsoft.com/office/drawing/2014/main" id="{F5D88BE3-0903-65A7-5353-380EB01A4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9" y="3895383"/>
            <a:ext cx="1560519" cy="1577481"/>
          </a:xfrm>
          <a:prstGeom prst="rect">
            <a:avLst/>
          </a:prstGeom>
        </p:spPr>
      </p:pic>
    </p:spTree>
    <p:extLst>
      <p:ext uri="{BB962C8B-B14F-4D97-AF65-F5344CB8AC3E}">
        <p14:creationId xmlns:p14="http://schemas.microsoft.com/office/powerpoint/2010/main" val="10913231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9C489E-E5F4-6687-5FDE-4D523D1C2C03}"/>
              </a:ext>
            </a:extLst>
          </p:cNvPr>
          <p:cNvSpPr>
            <a:spLocks noGrp="1"/>
          </p:cNvSpPr>
          <p:nvPr>
            <p:ph type="body" sz="quarter" idx="12"/>
          </p:nvPr>
        </p:nvSpPr>
        <p:spPr/>
        <p:txBody>
          <a:bodyPr lIns="91440" tIns="45720" rIns="91440" bIns="45720" anchor="ctr" anchorCtr="0"/>
          <a:lstStyle/>
          <a:p>
            <a:r>
              <a:rPr lang="en-US">
                <a:cs typeface="Arial"/>
              </a:rPr>
              <a:t>NASA 2024 Back-to-School Career Day</a:t>
            </a:r>
            <a:endParaRPr lang="en-US"/>
          </a:p>
        </p:txBody>
      </p:sp>
      <p:pic>
        <p:nvPicPr>
          <p:cNvPr id="4" name="Picture 3" descr="Next Gen Stem Career Day logo">
            <a:extLst>
              <a:ext uri="{FF2B5EF4-FFF2-40B4-BE49-F238E27FC236}">
                <a16:creationId xmlns:a16="http://schemas.microsoft.com/office/drawing/2014/main" id="{C8B05E9E-97B4-75DA-99DD-AD975DF15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3" y="1209675"/>
            <a:ext cx="5178425" cy="4438649"/>
          </a:xfrm>
          <a:prstGeom prst="rect">
            <a:avLst/>
          </a:prstGeom>
        </p:spPr>
      </p:pic>
      <p:sp>
        <p:nvSpPr>
          <p:cNvPr id="8" name="TextBox 7">
            <a:extLst>
              <a:ext uri="{FF2B5EF4-FFF2-40B4-BE49-F238E27FC236}">
                <a16:creationId xmlns:a16="http://schemas.microsoft.com/office/drawing/2014/main" id="{92FE935D-EA9A-1D24-2F30-B81576BBB6D9}"/>
              </a:ext>
            </a:extLst>
          </p:cNvPr>
          <p:cNvSpPr txBox="1"/>
          <p:nvPr/>
        </p:nvSpPr>
        <p:spPr>
          <a:xfrm>
            <a:off x="4550230" y="836023"/>
            <a:ext cx="7534246" cy="2951642"/>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a:solidFill>
                  <a:schemeClr val="accent2"/>
                </a:solidFill>
                <a:effectLst/>
                <a:ea typeface="Times New Roman" panose="02020603050405020304" pitchFamily="18" charset="0"/>
                <a:cs typeface="Times New Roman"/>
              </a:rPr>
              <a:t>The </a:t>
            </a:r>
            <a:r>
              <a:rPr lang="en-US" b="1">
                <a:solidFill>
                  <a:schemeClr val="accent2"/>
                </a:solidFill>
                <a:effectLst/>
                <a:ea typeface="Times New Roman" panose="02020603050405020304" pitchFamily="18" charset="0"/>
                <a:cs typeface="Times New Roman"/>
              </a:rPr>
              <a:t>Next Gen STEM project</a:t>
            </a:r>
            <a:r>
              <a:rPr lang="en-US">
                <a:solidFill>
                  <a:schemeClr val="accent2"/>
                </a:solidFill>
                <a:effectLst/>
                <a:ea typeface="Times New Roman" panose="02020603050405020304" pitchFamily="18" charset="0"/>
                <a:cs typeface="Times New Roman"/>
              </a:rPr>
              <a:t> is hosting a </a:t>
            </a:r>
            <a:r>
              <a:rPr lang="en-US" b="1">
                <a:solidFill>
                  <a:schemeClr val="accent2"/>
                </a:solidFill>
                <a:effectLst/>
                <a:ea typeface="Times New Roman" panose="02020603050405020304" pitchFamily="18" charset="0"/>
                <a:cs typeface="Times New Roman"/>
              </a:rPr>
              <a:t>virtual Career Day event</a:t>
            </a:r>
            <a:r>
              <a:rPr lang="en-US">
                <a:solidFill>
                  <a:schemeClr val="accent2"/>
                </a:solidFill>
                <a:effectLst/>
                <a:ea typeface="Times New Roman" panose="02020603050405020304" pitchFamily="18" charset="0"/>
                <a:cs typeface="Times New Roman"/>
              </a:rPr>
              <a:t> on </a:t>
            </a:r>
            <a:r>
              <a:rPr lang="en-US" b="1">
                <a:solidFill>
                  <a:schemeClr val="accent2"/>
                </a:solidFill>
                <a:effectLst/>
                <a:ea typeface="Times New Roman" panose="02020603050405020304" pitchFamily="18" charset="0"/>
                <a:cs typeface="Times New Roman"/>
              </a:rPr>
              <a:t>Thursday, September 26th (9:00 AM - 3:00 PM EDT)</a:t>
            </a:r>
            <a:r>
              <a:rPr lang="en-US">
                <a:solidFill>
                  <a:schemeClr val="accent2"/>
                </a:solidFill>
                <a:effectLst/>
                <a:ea typeface="Times New Roman" panose="02020603050405020304" pitchFamily="18" charset="0"/>
                <a:cs typeface="Times New Roman"/>
              </a:rPr>
              <a:t>.</a:t>
            </a:r>
            <a:endParaRPr lang="en-US">
              <a:solidFill>
                <a:schemeClr val="accent2"/>
              </a:solidFill>
              <a:effectLst/>
              <a:ea typeface="Calibri" panose="020F0502020204030204" pitchFamily="34" charset="0"/>
              <a:cs typeface="Times New Roman"/>
            </a:endParaRPr>
          </a:p>
          <a:p>
            <a:pPr marL="0" marR="0">
              <a:lnSpc>
                <a:spcPct val="107000"/>
              </a:lnSpc>
              <a:spcBef>
                <a:spcPts val="0"/>
              </a:spcBef>
              <a:spcAft>
                <a:spcPts val="800"/>
              </a:spcAft>
            </a:pPr>
            <a:r>
              <a:rPr lang="en-US" b="1">
                <a:solidFill>
                  <a:schemeClr val="accent2"/>
                </a:solidFill>
                <a:effectLst/>
                <a:ea typeface="Times New Roman" panose="02020603050405020304" pitchFamily="18" charset="0"/>
                <a:cs typeface="Times New Roman"/>
              </a:rPr>
              <a:t>Here's what awaits you:</a:t>
            </a:r>
            <a:endParaRPr lang="en-US">
              <a:solidFill>
                <a:schemeClr val="accent2"/>
              </a:solidFill>
              <a:effectLst/>
              <a:ea typeface="Calibri" panose="020F0502020204030204" pitchFamily="34" charset="0"/>
              <a:cs typeface="Times New Roman"/>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b="1">
                <a:solidFill>
                  <a:schemeClr val="accent2"/>
                </a:solidFill>
                <a:effectLst/>
                <a:ea typeface="Times New Roman" panose="02020603050405020304" pitchFamily="18" charset="0"/>
                <a:cs typeface="Times New Roman"/>
              </a:rPr>
              <a:t>Engage in live Q&amp;A with NASA experts </a:t>
            </a:r>
            <a:r>
              <a:rPr lang="en-US">
                <a:solidFill>
                  <a:schemeClr val="accent2"/>
                </a:solidFill>
                <a:effectLst/>
                <a:ea typeface="Times New Roman" panose="02020603050405020304" pitchFamily="18" charset="0"/>
                <a:cs typeface="Times New Roman"/>
              </a:rPr>
              <a:t>and get your questions answered!</a:t>
            </a:r>
            <a:endParaRPr lang="en-US">
              <a:solidFill>
                <a:schemeClr val="accent2"/>
              </a:solidFill>
              <a:effectLst/>
              <a:ea typeface="Calibri" panose="020F0502020204030204" pitchFamily="34" charset="0"/>
              <a:cs typeface="Times New Roman"/>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b="1">
                <a:solidFill>
                  <a:schemeClr val="accent2"/>
                </a:solidFill>
                <a:effectLst/>
                <a:ea typeface="Times New Roman" panose="02020603050405020304" pitchFamily="18" charset="0"/>
                <a:cs typeface="Times New Roman"/>
              </a:rPr>
              <a:t>Explore NASA virtually</a:t>
            </a:r>
            <a:r>
              <a:rPr lang="en-US">
                <a:solidFill>
                  <a:schemeClr val="accent2"/>
                </a:solidFill>
                <a:effectLst/>
                <a:ea typeface="Times New Roman" panose="02020603050405020304" pitchFamily="18" charset="0"/>
                <a:cs typeface="Times New Roman"/>
              </a:rPr>
              <a:t> through interactive activities:</a:t>
            </a:r>
            <a:endParaRPr lang="en-US">
              <a:solidFill>
                <a:schemeClr val="accent2"/>
              </a:solidFill>
              <a:effectLst/>
              <a:ea typeface="Calibri" panose="020F0502020204030204" pitchFamily="34" charset="0"/>
              <a:cs typeface="Times New Roman"/>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a:solidFill>
                  <a:schemeClr val="accent2"/>
                </a:solidFill>
                <a:effectLst/>
                <a:ea typeface="Times New Roman" panose="02020603050405020304" pitchFamily="18" charset="0"/>
                <a:cs typeface="Times New Roman"/>
              </a:rPr>
              <a:t>Experience virtual tours of NASA facilities</a:t>
            </a:r>
            <a:endParaRPr lang="en-US">
              <a:solidFill>
                <a:schemeClr val="accent2"/>
              </a:solidFill>
              <a:effectLst/>
              <a:ea typeface="Calibri" panose="020F0502020204030204" pitchFamily="34" charset="0"/>
              <a:cs typeface="Times New Roman"/>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a:solidFill>
                  <a:schemeClr val="accent2"/>
                </a:solidFill>
                <a:ea typeface="Times New Roman" panose="02020603050405020304" pitchFamily="18" charset="0"/>
                <a:cs typeface="Times New Roman"/>
              </a:rPr>
              <a:t>Engage </a:t>
            </a:r>
            <a:r>
              <a:rPr lang="en-US">
                <a:solidFill>
                  <a:schemeClr val="accent2"/>
                </a:solidFill>
                <a:effectLst/>
                <a:ea typeface="Times New Roman" panose="02020603050405020304" pitchFamily="18" charset="0"/>
                <a:cs typeface="Times New Roman"/>
              </a:rPr>
              <a:t>in the NASA Recess Station</a:t>
            </a:r>
            <a:endParaRPr lang="en-US">
              <a:solidFill>
                <a:schemeClr val="accent2"/>
              </a:solidFill>
              <a:effectLst/>
              <a:ea typeface="Calibri" panose="020F0502020204030204" pitchFamily="34" charset="0"/>
              <a:cs typeface="Times New Roman"/>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a:solidFill>
                  <a:schemeClr val="accent2"/>
                </a:solidFill>
                <a:effectLst/>
                <a:ea typeface="Times New Roman" panose="02020603050405020304" pitchFamily="18" charset="0"/>
                <a:cs typeface="Times New Roman"/>
              </a:rPr>
              <a:t>Participate in classroom activities during live panels with NASA Subject Matter Experts</a:t>
            </a:r>
            <a:endParaRPr lang="en-US">
              <a:solidFill>
                <a:schemeClr val="accent2"/>
              </a:solidFill>
              <a:effectLst/>
              <a:ea typeface="Calibri" panose="020F0502020204030204" pitchFamily="34" charset="0"/>
              <a:cs typeface="Times New Roman"/>
            </a:endParaRPr>
          </a:p>
        </p:txBody>
      </p:sp>
      <p:sp>
        <p:nvSpPr>
          <p:cNvPr id="11" name="TextBox 10">
            <a:extLst>
              <a:ext uri="{FF2B5EF4-FFF2-40B4-BE49-F238E27FC236}">
                <a16:creationId xmlns:a16="http://schemas.microsoft.com/office/drawing/2014/main" id="{9C2100EF-B28F-489D-29DA-EA8E9595318A}"/>
              </a:ext>
            </a:extLst>
          </p:cNvPr>
          <p:cNvSpPr txBox="1"/>
          <p:nvPr/>
        </p:nvSpPr>
        <p:spPr>
          <a:xfrm>
            <a:off x="6096000" y="4615543"/>
            <a:ext cx="2765160" cy="400110"/>
          </a:xfrm>
          <a:prstGeom prst="rect">
            <a:avLst/>
          </a:prstGeom>
          <a:solidFill>
            <a:schemeClr val="accent1"/>
          </a:solidFill>
        </p:spPr>
        <p:txBody>
          <a:bodyPr wrap="square" lIns="91440" tIns="45720" rIns="91440" bIns="45720" rtlCol="0" anchor="t">
            <a:spAutoFit/>
          </a:bodyPr>
          <a:lstStyle/>
          <a:p>
            <a:r>
              <a:rPr lang="en-US" sz="2000" b="1" i="0">
                <a:solidFill>
                  <a:schemeClr val="bg1"/>
                </a:solidFill>
                <a:effectLst/>
              </a:rPr>
              <a:t>Scan </a:t>
            </a:r>
            <a:r>
              <a:rPr lang="en-US" sz="2000" b="1">
                <a:solidFill>
                  <a:schemeClr val="bg1"/>
                </a:solidFill>
              </a:rPr>
              <a:t>here to</a:t>
            </a:r>
            <a:r>
              <a:rPr lang="en-US" sz="2000" b="1" i="0">
                <a:solidFill>
                  <a:schemeClr val="bg1"/>
                </a:solidFill>
                <a:effectLst/>
              </a:rPr>
              <a:t> register </a:t>
            </a:r>
            <a:r>
              <a:rPr lang="en-US" b="1" i="0">
                <a:solidFill>
                  <a:schemeClr val="accent2"/>
                </a:solidFill>
                <a:effectLst/>
              </a:rPr>
              <a:t>➡️</a:t>
            </a:r>
            <a:endParaRPr lang="en-US">
              <a:solidFill>
                <a:schemeClr val="accent2"/>
              </a:solidFill>
            </a:endParaRPr>
          </a:p>
        </p:txBody>
      </p:sp>
      <p:pic>
        <p:nvPicPr>
          <p:cNvPr id="10" name="Picture 9" descr="QR code for Career Day registration&#10;">
            <a:extLst>
              <a:ext uri="{FF2B5EF4-FFF2-40B4-BE49-F238E27FC236}">
                <a16:creationId xmlns:a16="http://schemas.microsoft.com/office/drawing/2014/main" id="{9F3DA457-9536-83D3-80AA-CC4537387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659" y="3531283"/>
            <a:ext cx="2438403" cy="2438403"/>
          </a:xfrm>
          <a:prstGeom prst="rect">
            <a:avLst/>
          </a:prstGeom>
        </p:spPr>
      </p:pic>
    </p:spTree>
    <p:extLst>
      <p:ext uri="{BB962C8B-B14F-4D97-AF65-F5344CB8AC3E}">
        <p14:creationId xmlns:p14="http://schemas.microsoft.com/office/powerpoint/2010/main" val="282463748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BF9B6F-2C53-70B7-464B-F22F35FD53EE}"/>
              </a:ext>
            </a:extLst>
          </p:cNvPr>
          <p:cNvGrpSpPr/>
          <p:nvPr/>
        </p:nvGrpSpPr>
        <p:grpSpPr>
          <a:xfrm>
            <a:off x="-1859037" y="155898"/>
            <a:ext cx="12934706" cy="5799131"/>
            <a:chOff x="4378901" y="1070299"/>
            <a:chExt cx="7311199" cy="2738332"/>
          </a:xfrm>
        </p:grpSpPr>
        <p:sp>
          <p:nvSpPr>
            <p:cNvPr id="4" name="Rounded Rectangle 9">
              <a:extLst>
                <a:ext uri="{FF2B5EF4-FFF2-40B4-BE49-F238E27FC236}">
                  <a16:creationId xmlns:a16="http://schemas.microsoft.com/office/drawing/2014/main" id="{47C8106C-69A1-672B-FF21-14F183A2098A}"/>
                </a:ext>
              </a:extLst>
            </p:cNvPr>
            <p:cNvSpPr/>
            <p:nvPr/>
          </p:nvSpPr>
          <p:spPr>
            <a:xfrm>
              <a:off x="5884192" y="1186581"/>
              <a:ext cx="4863360" cy="2549989"/>
            </a:xfrm>
            <a:prstGeom prst="roundRect">
              <a:avLst>
                <a:gd name="adj" fmla="val 4238"/>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F3435E4A-244B-5906-53C5-527C25369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488" y="1070299"/>
              <a:ext cx="3569612" cy="2738332"/>
            </a:xfrm>
            <a:prstGeom prst="rect">
              <a:avLst/>
            </a:prstGeom>
          </p:spPr>
        </p:pic>
        <p:sp>
          <p:nvSpPr>
            <p:cNvPr id="6" name="TextBox 3">
              <a:extLst>
                <a:ext uri="{FF2B5EF4-FFF2-40B4-BE49-F238E27FC236}">
                  <a16:creationId xmlns:a16="http://schemas.microsoft.com/office/drawing/2014/main" id="{7A54BD83-349B-C59E-4282-DE0AEDF5D3FD}"/>
                </a:ext>
              </a:extLst>
            </p:cNvPr>
            <p:cNvSpPr txBox="1"/>
            <p:nvPr/>
          </p:nvSpPr>
          <p:spPr>
            <a:xfrm>
              <a:off x="4378901" y="1485932"/>
              <a:ext cx="5246877" cy="39239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85000"/>
                      <a:lumOff val="15000"/>
                    </a:schemeClr>
                  </a:solidFill>
                  <a:latin typeface="Arial Black"/>
                </a:rPr>
                <a:t>Subscribe to</a:t>
              </a:r>
            </a:p>
            <a:p>
              <a:pPr algn="ctr"/>
              <a:r>
                <a:rPr lang="en-US" sz="2400" b="1">
                  <a:solidFill>
                    <a:srgbClr val="00B0F0"/>
                  </a:solidFill>
                  <a:latin typeface="Arial Black"/>
                </a:rPr>
                <a:t>NASA EXPRESS</a:t>
              </a:r>
              <a:endParaRPr lang="en-US" sz="2400">
                <a:solidFill>
                  <a:srgbClr val="00B0F0"/>
                </a:solidFill>
              </a:endParaRPr>
            </a:p>
          </p:txBody>
        </p:sp>
        <p:pic>
          <p:nvPicPr>
            <p:cNvPr id="7" name="Picture 6" descr="Qr code&#10;&#10;Description automatically generated">
              <a:extLst>
                <a:ext uri="{FF2B5EF4-FFF2-40B4-BE49-F238E27FC236}">
                  <a16:creationId xmlns:a16="http://schemas.microsoft.com/office/drawing/2014/main" id="{C3EBC894-7043-92E7-23C8-0C8573BEB2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2711" y="2004127"/>
              <a:ext cx="1380209" cy="1380209"/>
            </a:xfrm>
            <a:prstGeom prst="rect">
              <a:avLst/>
            </a:prstGeom>
          </p:spPr>
        </p:pic>
        <p:sp>
          <p:nvSpPr>
            <p:cNvPr id="8" name="TextBox 24">
              <a:extLst>
                <a:ext uri="{FF2B5EF4-FFF2-40B4-BE49-F238E27FC236}">
                  <a16:creationId xmlns:a16="http://schemas.microsoft.com/office/drawing/2014/main" id="{E1A4408A-28E0-7BAB-8072-449DB46F9CAD}"/>
                </a:ext>
              </a:extLst>
            </p:cNvPr>
            <p:cNvSpPr txBox="1"/>
            <p:nvPr/>
          </p:nvSpPr>
          <p:spPr>
            <a:xfrm>
              <a:off x="6418238" y="3429677"/>
              <a:ext cx="2105648" cy="27864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00B0F0"/>
                  </a:solidFill>
                  <a:latin typeface="Arial Black" panose="020B0A04020102020204" pitchFamily="34" charset="0"/>
                </a:rPr>
                <a:t>nasa.gov/stem/express</a:t>
              </a:r>
            </a:p>
          </p:txBody>
        </p:sp>
      </p:grpSp>
    </p:spTree>
    <p:extLst>
      <p:ext uri="{BB962C8B-B14F-4D97-AF65-F5344CB8AC3E}">
        <p14:creationId xmlns:p14="http://schemas.microsoft.com/office/powerpoint/2010/main" val="37616619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B9B92-3742-4DCC-A6F9-75675EFCAC48}"/>
              </a:ext>
            </a:extLst>
          </p:cNvPr>
          <p:cNvSpPr>
            <a:spLocks noGrp="1"/>
          </p:cNvSpPr>
          <p:nvPr>
            <p:ph type="body" sz="quarter" idx="12"/>
          </p:nvPr>
        </p:nvSpPr>
        <p:spPr/>
        <p:txBody>
          <a:bodyPr lIns="91440" tIns="45720" rIns="91440" bIns="45720" anchor="ctr" anchorCtr="0"/>
          <a:lstStyle/>
          <a:p>
            <a:r>
              <a:rPr lang="en-US" sz="3200"/>
              <a:t>Connect with us on social media! </a:t>
            </a:r>
          </a:p>
        </p:txBody>
      </p:sp>
      <p:grpSp>
        <p:nvGrpSpPr>
          <p:cNvPr id="4" name="Group 3">
            <a:extLst>
              <a:ext uri="{FF2B5EF4-FFF2-40B4-BE49-F238E27FC236}">
                <a16:creationId xmlns:a16="http://schemas.microsoft.com/office/drawing/2014/main" id="{681B8CD2-BD11-9575-CE31-DAF72516A8C3}"/>
              </a:ext>
            </a:extLst>
          </p:cNvPr>
          <p:cNvGrpSpPr/>
          <p:nvPr/>
        </p:nvGrpSpPr>
        <p:grpSpPr>
          <a:xfrm>
            <a:off x="437867" y="848379"/>
            <a:ext cx="11316266" cy="3205778"/>
            <a:chOff x="884899" y="3998758"/>
            <a:chExt cx="9993309" cy="2463519"/>
          </a:xfrm>
        </p:grpSpPr>
        <p:sp>
          <p:nvSpPr>
            <p:cNvPr id="5" name="Rounded Rectangle 9">
              <a:extLst>
                <a:ext uri="{FF2B5EF4-FFF2-40B4-BE49-F238E27FC236}">
                  <a16:creationId xmlns:a16="http://schemas.microsoft.com/office/drawing/2014/main" id="{604F00FB-ABA9-1223-9551-36EEB2386848}"/>
                </a:ext>
              </a:extLst>
            </p:cNvPr>
            <p:cNvSpPr/>
            <p:nvPr/>
          </p:nvSpPr>
          <p:spPr>
            <a:xfrm>
              <a:off x="1101818" y="3998758"/>
              <a:ext cx="9776390" cy="2463519"/>
            </a:xfrm>
            <a:prstGeom prst="roundRect">
              <a:avLst>
                <a:gd name="adj" fmla="val 4238"/>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74EF236-0C15-4C84-1E9E-4EBD9433D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9802" y="4763463"/>
              <a:ext cx="644910" cy="644910"/>
            </a:xfrm>
            <a:prstGeom prst="rect">
              <a:avLst/>
            </a:prstGeom>
          </p:spPr>
        </p:pic>
        <p:pic>
          <p:nvPicPr>
            <p:cNvPr id="7" name="Picture 6">
              <a:extLst>
                <a:ext uri="{FF2B5EF4-FFF2-40B4-BE49-F238E27FC236}">
                  <a16:creationId xmlns:a16="http://schemas.microsoft.com/office/drawing/2014/main" id="{8FB9DD76-32F0-CEAA-4767-8EED1EEABD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3552" y="5754498"/>
              <a:ext cx="697409" cy="480418"/>
            </a:xfrm>
            <a:prstGeom prst="rect">
              <a:avLst/>
            </a:prstGeom>
          </p:spPr>
        </p:pic>
        <p:sp>
          <p:nvSpPr>
            <p:cNvPr id="8" name="Rectangle 7">
              <a:extLst>
                <a:ext uri="{FF2B5EF4-FFF2-40B4-BE49-F238E27FC236}">
                  <a16:creationId xmlns:a16="http://schemas.microsoft.com/office/drawing/2014/main" id="{0A5D8426-C235-B84D-F6F2-A717241DEDE9}"/>
                </a:ext>
              </a:extLst>
            </p:cNvPr>
            <p:cNvSpPr/>
            <p:nvPr/>
          </p:nvSpPr>
          <p:spPr>
            <a:xfrm>
              <a:off x="7635012" y="5825430"/>
              <a:ext cx="1382494" cy="338554"/>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1B2F52"/>
                  </a:solidFill>
                  <a:effectLst/>
                  <a:latin typeface="Arial"/>
                  <a:cs typeface="Arial"/>
                </a:rPr>
                <a:t>NASA STEM</a:t>
              </a:r>
              <a:endParaRPr lang="en-US" sz="1600" b="1">
                <a:solidFill>
                  <a:srgbClr val="02A6DF"/>
                </a:solidFill>
                <a:effectLst/>
                <a:latin typeface="Arial"/>
                <a:cs typeface="Arial"/>
              </a:endParaRPr>
            </a:p>
          </p:txBody>
        </p:sp>
        <p:sp>
          <p:nvSpPr>
            <p:cNvPr id="9" name="Rectangle 8">
              <a:extLst>
                <a:ext uri="{FF2B5EF4-FFF2-40B4-BE49-F238E27FC236}">
                  <a16:creationId xmlns:a16="http://schemas.microsoft.com/office/drawing/2014/main" id="{15D7DEE4-B108-A977-5632-A994289478A9}"/>
                </a:ext>
              </a:extLst>
            </p:cNvPr>
            <p:cNvSpPr/>
            <p:nvPr/>
          </p:nvSpPr>
          <p:spPr>
            <a:xfrm>
              <a:off x="5201961" y="5748131"/>
              <a:ext cx="2803782" cy="33855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1B2F52"/>
                  </a:solidFill>
                  <a:latin typeface="Arial"/>
                  <a:cs typeface="Arial"/>
                </a:rPr>
                <a:t>@NASASTEM</a:t>
              </a:r>
              <a:endParaRPr lang="en-US" sz="1600" b="1">
                <a:solidFill>
                  <a:srgbClr val="02A6DF"/>
                </a:solidFill>
                <a:effectLst/>
                <a:latin typeface="Arial" panose="020B0604020202020204" pitchFamily="34" charset="0"/>
              </a:endParaRPr>
            </a:p>
          </p:txBody>
        </p:sp>
        <p:sp>
          <p:nvSpPr>
            <p:cNvPr id="10" name="Rectangle 9">
              <a:extLst>
                <a:ext uri="{FF2B5EF4-FFF2-40B4-BE49-F238E27FC236}">
                  <a16:creationId xmlns:a16="http://schemas.microsoft.com/office/drawing/2014/main" id="{AA1020AA-5ABA-EB5A-1893-62F67919B76D}"/>
                </a:ext>
              </a:extLst>
            </p:cNvPr>
            <p:cNvSpPr/>
            <p:nvPr/>
          </p:nvSpPr>
          <p:spPr>
            <a:xfrm>
              <a:off x="5204633" y="4916641"/>
              <a:ext cx="1532792" cy="338554"/>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1B2F52"/>
                  </a:solidFill>
                  <a:latin typeface="Arial"/>
                  <a:cs typeface="Arial"/>
                </a:rPr>
                <a:t>@NASASTEM</a:t>
              </a:r>
              <a:endParaRPr lang="en-US" sz="1600" b="1">
                <a:solidFill>
                  <a:srgbClr val="02A6DF"/>
                </a:solidFill>
                <a:effectLst/>
                <a:latin typeface="Arial"/>
                <a:cs typeface="Arial"/>
              </a:endParaRPr>
            </a:p>
          </p:txBody>
        </p:sp>
        <p:sp>
          <p:nvSpPr>
            <p:cNvPr id="11" name="Rectangle 10">
              <a:extLst>
                <a:ext uri="{FF2B5EF4-FFF2-40B4-BE49-F238E27FC236}">
                  <a16:creationId xmlns:a16="http://schemas.microsoft.com/office/drawing/2014/main" id="{0D2DD612-0A8C-7709-05B1-03B24C34A172}"/>
                </a:ext>
              </a:extLst>
            </p:cNvPr>
            <p:cNvSpPr/>
            <p:nvPr/>
          </p:nvSpPr>
          <p:spPr>
            <a:xfrm>
              <a:off x="7635012" y="4916641"/>
              <a:ext cx="3243196" cy="338554"/>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2">
                      <a:lumMod val="75000"/>
                    </a:schemeClr>
                  </a:solidFill>
                  <a:latin typeface="Arial"/>
                  <a:ea typeface="+mn-lt"/>
                  <a:cs typeface="+mn-lt"/>
                </a:rPr>
                <a:t>pinterest</a:t>
              </a:r>
              <a:r>
                <a:rPr lang="en-US" sz="1600" b="1">
                  <a:solidFill>
                    <a:schemeClr val="tx2">
                      <a:lumMod val="75000"/>
                    </a:schemeClr>
                  </a:solidFill>
                  <a:effectLst/>
                  <a:latin typeface="Arial"/>
                  <a:ea typeface="+mn-lt"/>
                  <a:cs typeface="+mn-lt"/>
                </a:rPr>
                <a:t>.</a:t>
              </a:r>
              <a:r>
                <a:rPr lang="en-US" sz="1600" b="1">
                  <a:solidFill>
                    <a:schemeClr val="tx2">
                      <a:lumMod val="75000"/>
                    </a:schemeClr>
                  </a:solidFill>
                  <a:latin typeface="Arial"/>
                  <a:ea typeface="+mn-lt"/>
                  <a:cs typeface="+mn-lt"/>
                </a:rPr>
                <a:t>com/</a:t>
              </a:r>
              <a:r>
                <a:rPr lang="en-US" sz="1600" b="1">
                  <a:solidFill>
                    <a:schemeClr val="tx2">
                      <a:lumMod val="75000"/>
                    </a:schemeClr>
                  </a:solidFill>
                  <a:effectLst/>
                  <a:latin typeface="Arial"/>
                  <a:ea typeface="+mn-lt"/>
                  <a:cs typeface="+mn-lt"/>
                </a:rPr>
                <a:t>nasa/</a:t>
              </a:r>
              <a:r>
                <a:rPr lang="en-US" sz="1600" b="1">
                  <a:solidFill>
                    <a:schemeClr val="tx2">
                      <a:lumMod val="75000"/>
                    </a:schemeClr>
                  </a:solidFill>
                  <a:latin typeface="Arial"/>
                  <a:ea typeface="+mn-lt"/>
                  <a:cs typeface="+mn-lt"/>
                </a:rPr>
                <a:t>nasa-stem/ </a:t>
              </a:r>
              <a:endParaRPr lang="en-US" b="1">
                <a:solidFill>
                  <a:schemeClr val="tx2">
                    <a:lumMod val="75000"/>
                  </a:schemeClr>
                </a:solidFill>
                <a:latin typeface="Arial"/>
              </a:endParaRPr>
            </a:p>
          </p:txBody>
        </p:sp>
        <p:pic>
          <p:nvPicPr>
            <p:cNvPr id="12" name="Picture 11">
              <a:extLst>
                <a:ext uri="{FF2B5EF4-FFF2-40B4-BE49-F238E27FC236}">
                  <a16:creationId xmlns:a16="http://schemas.microsoft.com/office/drawing/2014/main" id="{CEB2844D-0C70-8AE4-1036-448232EF13CD}"/>
                </a:ext>
              </a:extLst>
            </p:cNvPr>
            <p:cNvPicPr>
              <a:picLocks noChangeAspect="1"/>
            </p:cNvPicPr>
            <p:nvPr/>
          </p:nvPicPr>
          <p:blipFill>
            <a:blip r:embed="rId5"/>
            <a:stretch>
              <a:fillRect/>
            </a:stretch>
          </p:blipFill>
          <p:spPr>
            <a:xfrm>
              <a:off x="4527536" y="4759662"/>
              <a:ext cx="674425" cy="661913"/>
            </a:xfrm>
            <a:prstGeom prst="rect">
              <a:avLst/>
            </a:prstGeom>
          </p:spPr>
        </p:pic>
        <p:pic>
          <p:nvPicPr>
            <p:cNvPr id="13" name="Picture 12">
              <a:extLst>
                <a:ext uri="{FF2B5EF4-FFF2-40B4-BE49-F238E27FC236}">
                  <a16:creationId xmlns:a16="http://schemas.microsoft.com/office/drawing/2014/main" id="{6114A5DB-7A1B-DE37-4205-1FC53A40FEA8}"/>
                </a:ext>
              </a:extLst>
            </p:cNvPr>
            <p:cNvPicPr>
              <a:picLocks noChangeAspect="1"/>
            </p:cNvPicPr>
            <p:nvPr/>
          </p:nvPicPr>
          <p:blipFill>
            <a:blip r:embed="rId6"/>
            <a:stretch>
              <a:fillRect/>
            </a:stretch>
          </p:blipFill>
          <p:spPr>
            <a:xfrm>
              <a:off x="4412050" y="5455605"/>
              <a:ext cx="928680" cy="916198"/>
            </a:xfrm>
            <a:prstGeom prst="rect">
              <a:avLst/>
            </a:prstGeom>
          </p:spPr>
        </p:pic>
        <p:pic>
          <p:nvPicPr>
            <p:cNvPr id="14" name="Picture 13">
              <a:extLst>
                <a:ext uri="{FF2B5EF4-FFF2-40B4-BE49-F238E27FC236}">
                  <a16:creationId xmlns:a16="http://schemas.microsoft.com/office/drawing/2014/main" id="{739C2AB0-51DD-6354-DF46-D3D7E14AD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346" y="4774254"/>
              <a:ext cx="2907032" cy="14563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3">
              <a:extLst>
                <a:ext uri="{FF2B5EF4-FFF2-40B4-BE49-F238E27FC236}">
                  <a16:creationId xmlns:a16="http://schemas.microsoft.com/office/drawing/2014/main" id="{B158D191-31B2-B606-9CFB-E6DB12E664E9}"/>
                </a:ext>
              </a:extLst>
            </p:cNvPr>
            <p:cNvSpPr txBox="1"/>
            <p:nvPr/>
          </p:nvSpPr>
          <p:spPr>
            <a:xfrm>
              <a:off x="884899" y="4224595"/>
              <a:ext cx="524687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85000"/>
                      <a:lumOff val="15000"/>
                    </a:schemeClr>
                  </a:solidFill>
                  <a:latin typeface="Arial Black"/>
                </a:rPr>
                <a:t>Follow </a:t>
              </a:r>
              <a:r>
                <a:rPr lang="en-US" sz="1600" b="1">
                  <a:solidFill>
                    <a:srgbClr val="00B0F0"/>
                  </a:solidFill>
                  <a:latin typeface="Arial Black"/>
                </a:rPr>
                <a:t>NASA STEM on social media</a:t>
              </a:r>
              <a:endParaRPr lang="en-US" sz="1600">
                <a:solidFill>
                  <a:srgbClr val="00B0F0"/>
                </a:solidFill>
              </a:endParaRPr>
            </a:p>
          </p:txBody>
        </p:sp>
      </p:grpSp>
      <p:pic>
        <p:nvPicPr>
          <p:cNvPr id="16" name="Picture 15" descr="Qr code&#10;&#10;Description automatically generated">
            <a:extLst>
              <a:ext uri="{FF2B5EF4-FFF2-40B4-BE49-F238E27FC236}">
                <a16:creationId xmlns:a16="http://schemas.microsoft.com/office/drawing/2014/main" id="{707C0B46-F5E2-0E5C-C159-94A891304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4225" y="4176250"/>
            <a:ext cx="1452863" cy="1565843"/>
          </a:xfrm>
          <a:prstGeom prst="rect">
            <a:avLst/>
          </a:prstGeom>
        </p:spPr>
      </p:pic>
      <p:pic>
        <p:nvPicPr>
          <p:cNvPr id="18" name="Picture 17">
            <a:extLst>
              <a:ext uri="{FF2B5EF4-FFF2-40B4-BE49-F238E27FC236}">
                <a16:creationId xmlns:a16="http://schemas.microsoft.com/office/drawing/2014/main" id="{0BB6A622-C009-5B2D-FBC2-B0B7F3F85F88}"/>
              </a:ext>
            </a:extLst>
          </p:cNvPr>
          <p:cNvPicPr>
            <a:picLocks noChangeAspect="1"/>
          </p:cNvPicPr>
          <p:nvPr/>
        </p:nvPicPr>
        <p:blipFill>
          <a:blip r:embed="rId9"/>
          <a:stretch>
            <a:fillRect/>
          </a:stretch>
        </p:blipFill>
        <p:spPr>
          <a:xfrm>
            <a:off x="553454" y="4292681"/>
            <a:ext cx="4841290" cy="808762"/>
          </a:xfrm>
          <a:prstGeom prst="rect">
            <a:avLst/>
          </a:prstGeom>
        </p:spPr>
      </p:pic>
      <p:sp>
        <p:nvSpPr>
          <p:cNvPr id="20" name="TextBox 3">
            <a:extLst>
              <a:ext uri="{FF2B5EF4-FFF2-40B4-BE49-F238E27FC236}">
                <a16:creationId xmlns:a16="http://schemas.microsoft.com/office/drawing/2014/main" id="{018B6DBA-3A04-0F36-3F72-8694E0E350A7}"/>
              </a:ext>
            </a:extLst>
          </p:cNvPr>
          <p:cNvSpPr txBox="1"/>
          <p:nvPr/>
        </p:nvSpPr>
        <p:spPr>
          <a:xfrm>
            <a:off x="-2936741" y="5390350"/>
            <a:ext cx="9610884" cy="6540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2">
                    <a:lumMod val="75000"/>
                  </a:schemeClr>
                </a:solidFill>
                <a:latin typeface="Arial Black"/>
              </a:rPr>
              <a:t>Visit</a:t>
            </a:r>
            <a:r>
              <a:rPr lang="en-US" sz="1600" b="1">
                <a:solidFill>
                  <a:schemeClr val="tx1">
                    <a:lumMod val="85000"/>
                    <a:lumOff val="15000"/>
                  </a:schemeClr>
                </a:solidFill>
                <a:latin typeface="Arial Black"/>
              </a:rPr>
              <a:t> </a:t>
            </a:r>
            <a:r>
              <a:rPr lang="en-US" sz="1600" b="1">
                <a:solidFill>
                  <a:srgbClr val="00B0F0"/>
                </a:solidFill>
                <a:latin typeface="Arial Black"/>
              </a:rPr>
              <a:t>stem.nasa.gov</a:t>
            </a:r>
            <a:endParaRPr lang="en-US" sz="1600">
              <a:solidFill>
                <a:srgbClr val="00B0F0"/>
              </a:solidFill>
            </a:endParaRPr>
          </a:p>
        </p:txBody>
      </p:sp>
    </p:spTree>
    <p:extLst>
      <p:ext uri="{BB962C8B-B14F-4D97-AF65-F5344CB8AC3E}">
        <p14:creationId xmlns:p14="http://schemas.microsoft.com/office/powerpoint/2010/main" val="235931393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C750DB7-3BC7-4B69-8783-89F5D3C6B97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49" b="349"/>
          <a:stretch>
            <a:fillRect/>
          </a:stretch>
        </p:blipFill>
        <p:spPr/>
      </p:pic>
      <p:sp>
        <p:nvSpPr>
          <p:cNvPr id="3" name="Text Placeholder 2">
            <a:extLst>
              <a:ext uri="{FF2B5EF4-FFF2-40B4-BE49-F238E27FC236}">
                <a16:creationId xmlns:a16="http://schemas.microsoft.com/office/drawing/2014/main" id="{F8A6B244-A143-4C6E-9012-C81D2168107F}"/>
              </a:ext>
            </a:extLst>
          </p:cNvPr>
          <p:cNvSpPr>
            <a:spLocks noGrp="1"/>
          </p:cNvSpPr>
          <p:nvPr>
            <p:ph type="body" sz="quarter" idx="12"/>
          </p:nvPr>
        </p:nvSpPr>
        <p:spPr>
          <a:xfrm>
            <a:off x="584200" y="43929"/>
            <a:ext cx="10953750" cy="677863"/>
          </a:xfrm>
        </p:spPr>
        <p:txBody>
          <a:bodyPr lIns="91440" tIns="45720" rIns="91440" bIns="45720" anchor="ctr" anchorCtr="0"/>
          <a:lstStyle/>
          <a:p>
            <a:r>
              <a:rPr lang="en-US" sz="3200">
                <a:cs typeface="Arial"/>
              </a:rPr>
              <a:t>Agenda</a:t>
            </a:r>
            <a:endParaRPr lang="en-US" sz="3200"/>
          </a:p>
        </p:txBody>
      </p:sp>
      <p:graphicFrame>
        <p:nvGraphicFramePr>
          <p:cNvPr id="4" name="Table 18">
            <a:extLst>
              <a:ext uri="{FF2B5EF4-FFF2-40B4-BE49-F238E27FC236}">
                <a16:creationId xmlns:a16="http://schemas.microsoft.com/office/drawing/2014/main" id="{5CA2BCB4-8B91-4DFD-996A-5339395F04BA}"/>
              </a:ext>
            </a:extLst>
          </p:cNvPr>
          <p:cNvGraphicFramePr>
            <a:graphicFrameLocks noGrp="1"/>
          </p:cNvGraphicFramePr>
          <p:nvPr>
            <p:extLst>
              <p:ext uri="{D42A27DB-BD31-4B8C-83A1-F6EECF244321}">
                <p14:modId xmlns:p14="http://schemas.microsoft.com/office/powerpoint/2010/main" val="953181410"/>
              </p:ext>
            </p:extLst>
          </p:nvPr>
        </p:nvGraphicFramePr>
        <p:xfrm>
          <a:off x="223023" y="799170"/>
          <a:ext cx="4328844" cy="4302980"/>
        </p:xfrm>
        <a:graphic>
          <a:graphicData uri="http://schemas.openxmlformats.org/drawingml/2006/table">
            <a:tbl>
              <a:tblPr firstRow="1" bandRow="1">
                <a:tableStyleId>{5C22544A-7EE6-4342-B048-85BDC9FD1C3A}</a:tableStyleId>
              </a:tblPr>
              <a:tblGrid>
                <a:gridCol w="4328844">
                  <a:extLst>
                    <a:ext uri="{9D8B030D-6E8A-4147-A177-3AD203B41FA5}">
                      <a16:colId xmlns:a16="http://schemas.microsoft.com/office/drawing/2014/main" val="20000"/>
                    </a:ext>
                  </a:extLst>
                </a:gridCol>
              </a:tblGrid>
              <a:tr h="501452">
                <a:tc>
                  <a:txBody>
                    <a:bodyPr/>
                    <a:lstStyle/>
                    <a:p>
                      <a:pPr>
                        <a:lnSpc>
                          <a:spcPct val="150000"/>
                        </a:lnSpc>
                      </a:pPr>
                      <a:r>
                        <a:rPr lang="en-US" sz="1800"/>
                        <a:t>NASA STEM Engagement</a:t>
                      </a:r>
                    </a:p>
                  </a:txBody>
                  <a:tcPr marL="182880" marT="0" marB="91450" anchor="ctr">
                    <a:solidFill>
                      <a:srgbClr val="00B0F0"/>
                    </a:solidFill>
                  </a:tcPr>
                </a:tc>
                <a:extLst>
                  <a:ext uri="{0D108BD9-81ED-4DB2-BD59-A6C34878D82A}">
                    <a16:rowId xmlns:a16="http://schemas.microsoft.com/office/drawing/2014/main" val="10000"/>
                  </a:ext>
                </a:extLst>
              </a:tr>
              <a:tr h="501452">
                <a:tc>
                  <a:txBody>
                    <a:bodyPr/>
                    <a:lstStyle/>
                    <a:p>
                      <a:pPr marL="285750" indent="-285750">
                        <a:lnSpc>
                          <a:spcPct val="150000"/>
                        </a:lnSpc>
                        <a:buFont typeface="Arial"/>
                        <a:buChar char="•"/>
                      </a:pPr>
                      <a:r>
                        <a:rPr lang="en-US" sz="1800">
                          <a:solidFill>
                            <a:srgbClr val="002060"/>
                          </a:solidFill>
                        </a:rPr>
                        <a:t>Next Gen STEM (NGS)</a:t>
                      </a:r>
                    </a:p>
                  </a:txBody>
                  <a:tcPr marL="182880" marT="0" marB="91450" anchor="ctr">
                    <a:noFill/>
                  </a:tcPr>
                </a:tc>
                <a:extLst>
                  <a:ext uri="{0D108BD9-81ED-4DB2-BD59-A6C34878D82A}">
                    <a16:rowId xmlns:a16="http://schemas.microsoft.com/office/drawing/2014/main" val="10001"/>
                  </a:ext>
                </a:extLst>
              </a:tr>
              <a:tr h="643414">
                <a:tc>
                  <a:txBody>
                    <a:bodyPr/>
                    <a:lstStyle/>
                    <a:p>
                      <a:pPr marL="285750" indent="-285750">
                        <a:lnSpc>
                          <a:spcPct val="150000"/>
                        </a:lnSpc>
                        <a:buFont typeface="Arial"/>
                        <a:buChar char="•"/>
                      </a:pPr>
                      <a:r>
                        <a:rPr lang="en-US" sz="1800">
                          <a:solidFill>
                            <a:srgbClr val="002060"/>
                          </a:solidFill>
                        </a:rPr>
                        <a:t>NASA Resources for Educators</a:t>
                      </a:r>
                    </a:p>
                  </a:txBody>
                  <a:tcPr marL="182880" marT="0" marB="91450" anchor="ctr">
                    <a:noFill/>
                  </a:tcPr>
                </a:tc>
                <a:extLst>
                  <a:ext uri="{0D108BD9-81ED-4DB2-BD59-A6C34878D82A}">
                    <a16:rowId xmlns:a16="http://schemas.microsoft.com/office/drawing/2014/main" val="10002"/>
                  </a:ext>
                </a:extLst>
              </a:tr>
              <a:tr h="501452">
                <a:tc>
                  <a:txBody>
                    <a:bodyPr/>
                    <a:lstStyle/>
                    <a:p>
                      <a:pPr marL="285750" indent="-285750">
                        <a:lnSpc>
                          <a:spcPct val="150000"/>
                        </a:lnSpc>
                        <a:buFont typeface="Arial"/>
                        <a:buChar char="•"/>
                      </a:pPr>
                      <a:r>
                        <a:rPr lang="en-US" sz="1800">
                          <a:solidFill>
                            <a:srgbClr val="002060"/>
                          </a:solidFill>
                        </a:rPr>
                        <a:t>NASA Resources: How to Stay Connected</a:t>
                      </a:r>
                    </a:p>
                  </a:txBody>
                  <a:tcPr marL="182880" marT="0" marB="91450" anchor="ctr">
                    <a:noFill/>
                  </a:tcPr>
                </a:tc>
                <a:extLst>
                  <a:ext uri="{0D108BD9-81ED-4DB2-BD59-A6C34878D82A}">
                    <a16:rowId xmlns:a16="http://schemas.microsoft.com/office/drawing/2014/main" val="10005"/>
                  </a:ext>
                </a:extLst>
              </a:tr>
              <a:tr h="501452">
                <a:tc>
                  <a:txBody>
                    <a:bodyPr/>
                    <a:lstStyle/>
                    <a:p>
                      <a:pPr marL="285750" indent="-285750">
                        <a:lnSpc>
                          <a:spcPct val="150000"/>
                        </a:lnSpc>
                        <a:buFont typeface="Arial"/>
                        <a:buChar char="•"/>
                      </a:pPr>
                      <a:r>
                        <a:rPr lang="en-US" sz="1800" dirty="0">
                          <a:solidFill>
                            <a:srgbClr val="002060"/>
                          </a:solidFill>
                        </a:rPr>
                        <a:t>STEM Gateway</a:t>
                      </a:r>
                    </a:p>
                    <a:p>
                      <a:pPr marL="285750" indent="-285750">
                        <a:lnSpc>
                          <a:spcPct val="150000"/>
                        </a:lnSpc>
                        <a:buFont typeface="Arial"/>
                        <a:buChar char="•"/>
                      </a:pPr>
                      <a:r>
                        <a:rPr lang="en-US" sz="1800" dirty="0">
                          <a:solidFill>
                            <a:srgbClr val="002060"/>
                          </a:solidFill>
                        </a:rPr>
                        <a:t>CONNECTS Registration</a:t>
                      </a:r>
                    </a:p>
                    <a:p>
                      <a:pPr marL="285750" indent="-285750">
                        <a:lnSpc>
                          <a:spcPct val="150000"/>
                        </a:lnSpc>
                        <a:buFont typeface="Arial"/>
                        <a:buChar char="•"/>
                      </a:pPr>
                      <a:endParaRPr lang="en-US" sz="1800" dirty="0">
                        <a:solidFill>
                          <a:srgbClr val="002060"/>
                        </a:solidFill>
                      </a:endParaRPr>
                    </a:p>
                  </a:txBody>
                  <a:tcPr marL="182880" marT="0" marB="91450" anchor="ctr">
                    <a:noFill/>
                  </a:tcPr>
                </a:tc>
                <a:extLst>
                  <a:ext uri="{0D108BD9-81ED-4DB2-BD59-A6C34878D82A}">
                    <a16:rowId xmlns:a16="http://schemas.microsoft.com/office/drawing/2014/main" val="10006"/>
                  </a:ext>
                </a:extLst>
              </a:tr>
              <a:tr h="501452">
                <a:tc>
                  <a:txBody>
                    <a:bodyPr/>
                    <a:lstStyle/>
                    <a:p>
                      <a:pPr marL="285750" indent="-285750">
                        <a:lnSpc>
                          <a:spcPct val="150000"/>
                        </a:lnSpc>
                        <a:buFont typeface="Arial"/>
                        <a:buChar char="•"/>
                      </a:pPr>
                      <a:endParaRPr lang="en-US" sz="1800" dirty="0">
                        <a:solidFill>
                          <a:srgbClr val="002060"/>
                        </a:solidFill>
                      </a:endParaRPr>
                    </a:p>
                  </a:txBody>
                  <a:tcPr marL="182880" marT="0" marB="91450" anchor="c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9420987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7AE43A-C2B5-AD82-4E2B-85950F8AC163}"/>
              </a:ext>
            </a:extLst>
          </p:cNvPr>
          <p:cNvSpPr>
            <a:spLocks noGrp="1"/>
          </p:cNvSpPr>
          <p:nvPr>
            <p:ph type="body" sz="quarter" idx="10"/>
          </p:nvPr>
        </p:nvSpPr>
        <p:spPr>
          <a:xfrm>
            <a:off x="1393371" y="3064215"/>
            <a:ext cx="9405257" cy="729569"/>
          </a:xfrm>
        </p:spPr>
        <p:txBody>
          <a:bodyPr/>
          <a:lstStyle/>
          <a:p>
            <a:pPr algn="ctr"/>
            <a:r>
              <a:rPr lang="en-US" sz="4800" b="1"/>
              <a:t>NASA STEM</a:t>
            </a:r>
          </a:p>
        </p:txBody>
      </p:sp>
    </p:spTree>
    <p:extLst>
      <p:ext uri="{BB962C8B-B14F-4D97-AF65-F5344CB8AC3E}">
        <p14:creationId xmlns:p14="http://schemas.microsoft.com/office/powerpoint/2010/main" val="27712610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3EA2B-81B9-4F76-AA8D-452EF306AD19}"/>
              </a:ext>
            </a:extLst>
          </p:cNvPr>
          <p:cNvSpPr>
            <a:spLocks noGrp="1"/>
          </p:cNvSpPr>
          <p:nvPr>
            <p:ph type="body" sz="quarter" idx="12"/>
          </p:nvPr>
        </p:nvSpPr>
        <p:spPr/>
        <p:txBody>
          <a:bodyPr lIns="91440" tIns="45720" rIns="91440" bIns="45720" anchor="ctr" anchorCtr="0"/>
          <a:lstStyle/>
          <a:p>
            <a:r>
              <a:rPr lang="en-US"/>
              <a:t>Office of STEM Engagement Overview</a:t>
            </a:r>
          </a:p>
        </p:txBody>
      </p:sp>
      <p:sp>
        <p:nvSpPr>
          <p:cNvPr id="3" name="Content Placeholder 2">
            <a:extLst>
              <a:ext uri="{FF2B5EF4-FFF2-40B4-BE49-F238E27FC236}">
                <a16:creationId xmlns:a16="http://schemas.microsoft.com/office/drawing/2014/main" id="{1637C8B4-1C57-47E5-AD5B-02344A768777}"/>
              </a:ext>
            </a:extLst>
          </p:cNvPr>
          <p:cNvSpPr txBox="1">
            <a:spLocks/>
          </p:cNvSpPr>
          <p:nvPr/>
        </p:nvSpPr>
        <p:spPr bwMode="auto">
          <a:xfrm>
            <a:off x="2579152" y="819542"/>
            <a:ext cx="657014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marL="342900" indent="-342900" algn="l" rtl="0" eaLnBrk="0" fontAlgn="base" hangingPunct="0">
              <a:spcBef>
                <a:spcPts val="1200"/>
              </a:spcBef>
              <a:spcAft>
                <a:spcPct val="0"/>
              </a:spcAft>
              <a:buFont typeface="Arial" charset="0"/>
              <a:buChar char="•"/>
              <a:defRPr sz="3200" b="1" kern="1200">
                <a:solidFill>
                  <a:schemeClr val="tx1"/>
                </a:solidFill>
                <a:latin typeface="+mj-lt"/>
                <a:ea typeface="MS PGothic" pitchFamily="34" charset="-128"/>
                <a:cs typeface="Times New Roman" panose="02020603050405020304" pitchFamily="18" charset="0"/>
              </a:defRPr>
            </a:lvl1pPr>
            <a:lvl2pPr marL="685800" indent="-228600" algn="l" rtl="0" eaLnBrk="0" fontAlgn="base" hangingPunct="0">
              <a:spcBef>
                <a:spcPct val="20000"/>
              </a:spcBef>
              <a:spcAft>
                <a:spcPct val="0"/>
              </a:spcAft>
              <a:buFont typeface="Arial" panose="020B0604020202020204" pitchFamily="34" charset="0"/>
              <a:buChar char="‒"/>
              <a:defRPr sz="2800" kern="1200">
                <a:solidFill>
                  <a:schemeClr val="tx1"/>
                </a:solidFill>
                <a:latin typeface="+mj-lt"/>
                <a:ea typeface="MS PGothic" pitchFamily="34" charset="-128"/>
                <a:cs typeface="Times New Roman" panose="02020603050405020304" pitchFamily="18" charset="0"/>
              </a:defRPr>
            </a:lvl2pPr>
            <a:lvl3pPr marL="1143000" indent="-228600" algn="l" rtl="0" eaLnBrk="0" fontAlgn="base" hangingPunct="0">
              <a:spcBef>
                <a:spcPct val="20000"/>
              </a:spcBef>
              <a:spcAft>
                <a:spcPct val="0"/>
              </a:spcAft>
              <a:buFont typeface="Wingdings" charset="0"/>
              <a:buChar char="Ø"/>
              <a:defRPr sz="2400" kern="1200">
                <a:solidFill>
                  <a:schemeClr val="tx1"/>
                </a:solidFill>
                <a:latin typeface="+mj-lt"/>
                <a:ea typeface="MS PGothic" pitchFamily="34" charset="-128"/>
                <a:cs typeface="Times New Roman" panose="02020603050405020304"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S PGothic" pitchFamily="34" charset="-128"/>
                <a:cs typeface="Times New Roman" panose="02020603050405020304"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S PGothic" pitchFamily="34" charset="-128"/>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 typeface="Arial" charset="0"/>
              <a:buNone/>
              <a:tabLst/>
              <a:defRPr/>
            </a:pPr>
            <a:r>
              <a:rPr kumimoji="0" lang="en-US" sz="2400" b="1" i="0" u="none" strike="noStrike" kern="1200" cap="none" spc="0" normalizeH="0" baseline="0" noProof="0">
                <a:ln>
                  <a:noFill/>
                </a:ln>
                <a:solidFill>
                  <a:srgbClr val="004791"/>
                </a:solidFill>
                <a:effectLst/>
                <a:uLnTx/>
                <a:uFillTx/>
                <a:latin typeface="Arial"/>
                <a:ea typeface="MS PGothic"/>
                <a:cs typeface="Times New Roman"/>
              </a:rPr>
              <a:t>VISION</a:t>
            </a:r>
            <a:endParaRPr kumimoji="0" lang="en-US" sz="3200" b="1" i="0" u="none" strike="noStrike" kern="1200" cap="none" spc="0" normalizeH="0" baseline="0" noProof="0">
              <a:ln>
                <a:noFill/>
              </a:ln>
              <a:solidFill>
                <a:srgbClr val="004791"/>
              </a:solidFill>
              <a:effectLst/>
              <a:uLnTx/>
              <a:uFillTx/>
              <a:latin typeface="Calibri"/>
              <a:ea typeface="MS PGothic" pitchFamily="34" charset="-128"/>
              <a:cs typeface="Times New Roman" panose="02020603050405020304" pitchFamily="18" charset="0"/>
            </a:endParaRPr>
          </a:p>
          <a:p>
            <a:pPr marL="0" marR="0" lvl="0" indent="0" algn="ctr" defTabSz="914400" rtl="0" eaLnBrk="0" fontAlgn="base" latinLnBrk="0" hangingPunct="0">
              <a:lnSpc>
                <a:spcPct val="100000"/>
              </a:lnSpc>
              <a:spcBef>
                <a:spcPts val="0"/>
              </a:spcBef>
              <a:spcAft>
                <a:spcPts val="1200"/>
              </a:spcAft>
              <a:buClrTx/>
              <a:buSzTx/>
              <a:buFont typeface="Arial" charset="0"/>
              <a:buNone/>
              <a:tabLst/>
              <a:defRPr/>
            </a:pPr>
            <a:r>
              <a:rPr kumimoji="0" lang="en-US" sz="2000" b="1" i="0" u="none" strike="noStrike" kern="1200" cap="none" spc="0" normalizeH="0" baseline="0" noProof="0">
                <a:ln>
                  <a:noFill/>
                </a:ln>
                <a:solidFill>
                  <a:sysClr val="windowText" lastClr="000000">
                    <a:lumMod val="65000"/>
                    <a:lumOff val="35000"/>
                  </a:sysClr>
                </a:solidFill>
                <a:effectLst/>
                <a:uLnTx/>
                <a:uFillTx/>
                <a:latin typeface="Arial"/>
                <a:ea typeface="MS PGothic"/>
                <a:cs typeface="Times New Roman"/>
              </a:rPr>
              <a:t>We immerse students in NASA’s work, enhance STEM literacy, and inspire the next generation to explore.</a:t>
            </a:r>
          </a:p>
          <a:p>
            <a:pPr marL="0" marR="0" lvl="0" indent="0" algn="ctr" defTabSz="914400" rtl="0" eaLnBrk="0" fontAlgn="base" latinLnBrk="0" hangingPunct="0">
              <a:lnSpc>
                <a:spcPct val="100000"/>
              </a:lnSpc>
              <a:spcBef>
                <a:spcPts val="0"/>
              </a:spcBef>
              <a:spcAft>
                <a:spcPct val="0"/>
              </a:spcAft>
              <a:buClrTx/>
              <a:buSzTx/>
              <a:buFont typeface="Arial" charset="0"/>
              <a:buNone/>
              <a:tabLst/>
              <a:defRPr/>
            </a:pPr>
            <a:r>
              <a:rPr kumimoji="0" lang="en-US" sz="2400" b="1" i="0" u="none" strike="noStrike" kern="1200" cap="none" spc="0" normalizeH="0" baseline="0" noProof="0">
                <a:ln>
                  <a:noFill/>
                </a:ln>
                <a:solidFill>
                  <a:srgbClr val="004791"/>
                </a:solidFill>
                <a:effectLst/>
                <a:uLnTx/>
                <a:uFillTx/>
                <a:latin typeface="Arial"/>
                <a:ea typeface="MS PGothic"/>
                <a:cs typeface="Times New Roman"/>
              </a:rPr>
              <a:t>MISSION</a:t>
            </a:r>
            <a:endParaRPr kumimoji="0" lang="en-US" sz="3200" b="1" i="0" u="none" strike="noStrike" kern="1200" cap="none" spc="0" normalizeH="0" baseline="0" noProof="0">
              <a:ln>
                <a:noFill/>
              </a:ln>
              <a:solidFill>
                <a:srgbClr val="004791"/>
              </a:solidFill>
              <a:effectLst/>
              <a:uLnTx/>
              <a:uFillTx/>
              <a:latin typeface="Calibri"/>
              <a:ea typeface="MS PGothic" pitchFamily="34" charset="-128"/>
              <a:cs typeface="Times New Roman" panose="02020603050405020304" pitchFamily="18" charset="0"/>
            </a:endParaRPr>
          </a:p>
          <a:p>
            <a:pPr marL="0" marR="0" lvl="0" indent="0" algn="ctr" defTabSz="914400" rtl="0" eaLnBrk="0" fontAlgn="base" latinLnBrk="0" hangingPunct="0">
              <a:lnSpc>
                <a:spcPct val="100000"/>
              </a:lnSpc>
              <a:spcBef>
                <a:spcPts val="0"/>
              </a:spcBef>
              <a:spcAft>
                <a:spcPct val="0"/>
              </a:spcAft>
              <a:buClrTx/>
              <a:buSzTx/>
              <a:buFont typeface="Arial" charset="0"/>
              <a:buNone/>
              <a:tabLst/>
              <a:defRPr/>
            </a:pPr>
            <a:r>
              <a:rPr kumimoji="0" lang="en-US" sz="2000" b="1" i="0" u="none" strike="noStrike" kern="1200" cap="none" spc="0" normalizeH="0" baseline="0" noProof="0">
                <a:ln>
                  <a:noFill/>
                </a:ln>
                <a:solidFill>
                  <a:sysClr val="windowText" lastClr="000000">
                    <a:lumMod val="65000"/>
                    <a:lumOff val="35000"/>
                  </a:sysClr>
                </a:solidFill>
                <a:effectLst/>
                <a:uLnTx/>
                <a:uFillTx/>
                <a:latin typeface="Arial"/>
                <a:ea typeface="MS PGothic"/>
                <a:cs typeface="Times New Roman"/>
              </a:rPr>
              <a:t>We engage students in NASA’s mission</a:t>
            </a:r>
          </a:p>
        </p:txBody>
      </p:sp>
      <p:sp>
        <p:nvSpPr>
          <p:cNvPr id="4" name="Rectangle 3">
            <a:extLst>
              <a:ext uri="{FF2B5EF4-FFF2-40B4-BE49-F238E27FC236}">
                <a16:creationId xmlns:a16="http://schemas.microsoft.com/office/drawing/2014/main" id="{1908169E-3ECD-4F98-8620-333F51853B4E}"/>
              </a:ext>
            </a:extLst>
          </p:cNvPr>
          <p:cNvSpPr/>
          <p:nvPr/>
        </p:nvSpPr>
        <p:spPr>
          <a:xfrm>
            <a:off x="-10296" y="2767779"/>
            <a:ext cx="12228285" cy="3322012"/>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F43FE59-2B25-4513-A8D8-62E82FE7FFC2}"/>
              </a:ext>
            </a:extLst>
          </p:cNvPr>
          <p:cNvSpPr txBox="1"/>
          <p:nvPr/>
        </p:nvSpPr>
        <p:spPr>
          <a:xfrm>
            <a:off x="694915" y="4956865"/>
            <a:ext cx="3146690" cy="12464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a:ea typeface="+mn-ea"/>
                <a:cs typeface="Arial"/>
              </a:rPr>
              <a:t>Create </a:t>
            </a:r>
            <a:r>
              <a:rPr kumimoji="0" lang="en-US" sz="1500" b="1" i="0" u="none" strike="noStrike" kern="1200" cap="none" spc="0" normalizeH="0" baseline="0" noProof="0">
                <a:ln>
                  <a:noFill/>
                </a:ln>
                <a:solidFill>
                  <a:prstClr val="white"/>
                </a:solidFill>
                <a:effectLst/>
                <a:uLnTx/>
                <a:uFillTx/>
                <a:latin typeface="Arial"/>
                <a:ea typeface="+mn-ea"/>
                <a:cs typeface="Arial"/>
              </a:rPr>
              <a:t>unique opportunities </a:t>
            </a:r>
            <a:r>
              <a:rPr kumimoji="0" lang="en-US" sz="1500" b="0" i="0" u="none" strike="noStrike" kern="1200" cap="none" spc="0" normalizeH="0" baseline="0" noProof="0">
                <a:ln>
                  <a:noFill/>
                </a:ln>
                <a:solidFill>
                  <a:prstClr val="white"/>
                </a:solidFill>
                <a:effectLst/>
                <a:uLnTx/>
                <a:uFillTx/>
                <a:latin typeface="Arial"/>
                <a:ea typeface="+mn-ea"/>
                <a:cs typeface="Arial"/>
              </a:rPr>
              <a:t>for a diverse set of students to contribute to NASA’s work in exploration and discovery.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 name="TextBox 5">
            <a:extLst>
              <a:ext uri="{FF2B5EF4-FFF2-40B4-BE49-F238E27FC236}">
                <a16:creationId xmlns:a16="http://schemas.microsoft.com/office/drawing/2014/main" id="{74D153DE-424A-453B-A3A5-D065C78309B7}"/>
              </a:ext>
            </a:extLst>
          </p:cNvPr>
          <p:cNvSpPr txBox="1"/>
          <p:nvPr/>
        </p:nvSpPr>
        <p:spPr>
          <a:xfrm>
            <a:off x="4300288" y="4965271"/>
            <a:ext cx="337059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a:ea typeface="+mn-ea"/>
                <a:cs typeface="Arial"/>
              </a:rPr>
              <a:t>Build a </a:t>
            </a:r>
            <a:r>
              <a:rPr kumimoji="0" lang="en-US" sz="1500" b="1" i="0" u="none" strike="noStrike" kern="1200" cap="none" spc="0" normalizeH="0" baseline="0" noProof="0">
                <a:ln>
                  <a:noFill/>
                </a:ln>
                <a:solidFill>
                  <a:prstClr val="white"/>
                </a:solidFill>
                <a:effectLst/>
                <a:uLnTx/>
                <a:uFillTx/>
                <a:latin typeface="Arial"/>
                <a:ea typeface="+mn-ea"/>
                <a:cs typeface="Arial"/>
              </a:rPr>
              <a:t>diverse future STEM workforce </a:t>
            </a:r>
            <a:r>
              <a:rPr kumimoji="0" lang="en-US" sz="1500" b="0" i="0" u="none" strike="noStrike" kern="1200" cap="none" spc="0" normalizeH="0" baseline="0" noProof="0">
                <a:ln>
                  <a:noFill/>
                </a:ln>
                <a:solidFill>
                  <a:prstClr val="white"/>
                </a:solidFill>
                <a:effectLst/>
                <a:uLnTx/>
                <a:uFillTx/>
                <a:latin typeface="Arial"/>
                <a:ea typeface="+mn-ea"/>
                <a:cs typeface="Arial"/>
              </a:rPr>
              <a:t>by engaging students in authentic learning </a:t>
            </a:r>
            <a:r>
              <a:rPr kumimoji="0" lang="en-US" sz="1500" b="1" i="0" u="none" strike="noStrike" kern="1200" cap="none" spc="0" normalizeH="0" baseline="0" noProof="0">
                <a:ln>
                  <a:noFill/>
                </a:ln>
                <a:solidFill>
                  <a:prstClr val="white"/>
                </a:solidFill>
                <a:effectLst/>
                <a:uLnTx/>
                <a:uFillTx/>
                <a:latin typeface="Arial"/>
                <a:ea typeface="+mn-ea"/>
                <a:cs typeface="Arial"/>
              </a:rPr>
              <a:t>experiences</a:t>
            </a:r>
            <a:r>
              <a:rPr kumimoji="0" lang="en-US" sz="1500" b="0" i="0" u="none" strike="noStrike" kern="1200" cap="none" spc="0" normalizeH="0" baseline="0" noProof="0">
                <a:ln>
                  <a:noFill/>
                </a:ln>
                <a:solidFill>
                  <a:prstClr val="white"/>
                </a:solidFill>
                <a:effectLst/>
                <a:uLnTx/>
                <a:uFillTx/>
                <a:latin typeface="Arial"/>
                <a:ea typeface="+mn-ea"/>
                <a:cs typeface="Arial"/>
              </a:rPr>
              <a:t> with NASA’s people, content and facilities.</a:t>
            </a:r>
          </a:p>
        </p:txBody>
      </p:sp>
      <p:sp>
        <p:nvSpPr>
          <p:cNvPr id="7" name="TextBox 6">
            <a:extLst>
              <a:ext uri="{FF2B5EF4-FFF2-40B4-BE49-F238E27FC236}">
                <a16:creationId xmlns:a16="http://schemas.microsoft.com/office/drawing/2014/main" id="{93ED7496-1EA7-4341-A376-627E1F796DEC}"/>
              </a:ext>
            </a:extLst>
          </p:cNvPr>
          <p:cNvSpPr txBox="1"/>
          <p:nvPr/>
        </p:nvSpPr>
        <p:spPr>
          <a:xfrm>
            <a:off x="7969312" y="4953176"/>
            <a:ext cx="3733875" cy="12464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a:ea typeface="+mn-ea"/>
                <a:cs typeface="Arial"/>
              </a:rPr>
              <a:t>Attract diverse groups of students to STEM </a:t>
            </a:r>
            <a:r>
              <a:rPr kumimoji="0" lang="en-US" sz="1500" b="0" i="0" u="none" strike="noStrike" kern="1200" cap="none" spc="0" normalizeH="0" baseline="0" noProof="0">
                <a:ln>
                  <a:noFill/>
                </a:ln>
                <a:solidFill>
                  <a:prstClr val="white"/>
                </a:solidFill>
                <a:effectLst/>
                <a:uLnTx/>
                <a:uFillTx/>
                <a:latin typeface="Arial"/>
                <a:ea typeface="+mn-ea"/>
                <a:cs typeface="Arial"/>
              </a:rPr>
              <a:t>through learning opportunities that </a:t>
            </a:r>
            <a:r>
              <a:rPr kumimoji="0" lang="en-US" sz="1500" b="1" i="0" u="none" strike="noStrike" kern="1200" cap="none" spc="0" normalizeH="0" baseline="0" noProof="0">
                <a:ln>
                  <a:noFill/>
                </a:ln>
                <a:solidFill>
                  <a:prstClr val="white"/>
                </a:solidFill>
                <a:effectLst/>
                <a:uLnTx/>
                <a:uFillTx/>
                <a:latin typeface="Arial"/>
                <a:ea typeface="+mn-ea"/>
                <a:cs typeface="Arial"/>
              </a:rPr>
              <a:t>spark interest </a:t>
            </a:r>
            <a:r>
              <a:rPr kumimoji="0" lang="en-US" sz="1500" b="0" i="0" u="none" strike="noStrike" kern="1200" cap="none" spc="0" normalizeH="0" baseline="0" noProof="0">
                <a:ln>
                  <a:noFill/>
                </a:ln>
                <a:solidFill>
                  <a:prstClr val="white"/>
                </a:solidFill>
                <a:effectLst/>
                <a:uLnTx/>
                <a:uFillTx/>
                <a:latin typeface="Arial"/>
                <a:ea typeface="+mn-ea"/>
                <a:cs typeface="Arial"/>
              </a:rPr>
              <a:t>and </a:t>
            </a:r>
            <a:r>
              <a:rPr kumimoji="0" lang="en-US" sz="1500" b="1" i="0" u="none" strike="noStrike" kern="1200" cap="none" spc="0" normalizeH="0" baseline="0" noProof="0">
                <a:ln>
                  <a:noFill/>
                </a:ln>
                <a:solidFill>
                  <a:prstClr val="white"/>
                </a:solidFill>
                <a:effectLst/>
                <a:uLnTx/>
                <a:uFillTx/>
                <a:latin typeface="Arial"/>
                <a:ea typeface="+mn-ea"/>
                <a:cs typeface="Arial"/>
              </a:rPr>
              <a:t>provide connections</a:t>
            </a:r>
            <a:r>
              <a:rPr kumimoji="0" lang="en-US" sz="1500" b="0" i="0" u="none" strike="noStrike" kern="1200" cap="none" spc="0" normalizeH="0" baseline="0" noProof="0">
                <a:ln>
                  <a:noFill/>
                </a:ln>
                <a:solidFill>
                  <a:prstClr val="white"/>
                </a:solidFill>
                <a:effectLst/>
                <a:uLnTx/>
                <a:uFillTx/>
                <a:latin typeface="Arial"/>
                <a:ea typeface="+mn-ea"/>
                <a:cs typeface="Arial"/>
              </a:rPr>
              <a:t> to NASA’s mission and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Arial" panose="020B0604020202020204" pitchFamily="34" charset="0"/>
            </a:endParaRPr>
          </a:p>
        </p:txBody>
      </p:sp>
      <p:pic>
        <p:nvPicPr>
          <p:cNvPr id="8" name="Picture 7">
            <a:extLst>
              <a:ext uri="{FF2B5EF4-FFF2-40B4-BE49-F238E27FC236}">
                <a16:creationId xmlns:a16="http://schemas.microsoft.com/office/drawing/2014/main" id="{1C448781-021D-4639-8E83-41ACFBA9F5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2709" y="3374796"/>
            <a:ext cx="2844043" cy="1461116"/>
          </a:xfrm>
          <a:prstGeom prst="rect">
            <a:avLst/>
          </a:prstGeom>
        </p:spPr>
      </p:pic>
      <p:pic>
        <p:nvPicPr>
          <p:cNvPr id="9" name="Picture 8">
            <a:extLst>
              <a:ext uri="{FF2B5EF4-FFF2-40B4-BE49-F238E27FC236}">
                <a16:creationId xmlns:a16="http://schemas.microsoft.com/office/drawing/2014/main" id="{6DBD37CD-F9FF-4215-BB3D-26BEA29E9A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99849" y="3371109"/>
            <a:ext cx="2844044" cy="1473210"/>
          </a:xfrm>
          <a:prstGeom prst="rect">
            <a:avLst/>
          </a:prstGeom>
        </p:spPr>
      </p:pic>
      <p:pic>
        <p:nvPicPr>
          <p:cNvPr id="10" name="Picture 9">
            <a:extLst>
              <a:ext uri="{FF2B5EF4-FFF2-40B4-BE49-F238E27FC236}">
                <a16:creationId xmlns:a16="http://schemas.microsoft.com/office/drawing/2014/main" id="{30EAC659-DB55-4E7E-B3DB-0FA826E0AEF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5646" y="3371941"/>
            <a:ext cx="2844044" cy="1472378"/>
          </a:xfrm>
          <a:prstGeom prst="rect">
            <a:avLst/>
          </a:prstGeom>
        </p:spPr>
      </p:pic>
      <p:sp>
        <p:nvSpPr>
          <p:cNvPr id="11" name="TextBox 10">
            <a:extLst>
              <a:ext uri="{FF2B5EF4-FFF2-40B4-BE49-F238E27FC236}">
                <a16:creationId xmlns:a16="http://schemas.microsoft.com/office/drawing/2014/main" id="{CE96DFAB-B365-41CC-8D1D-2C24F3578903}"/>
              </a:ext>
            </a:extLst>
          </p:cNvPr>
          <p:cNvSpPr txBox="1"/>
          <p:nvPr/>
        </p:nvSpPr>
        <p:spPr>
          <a:xfrm>
            <a:off x="-12387" y="2747385"/>
            <a:ext cx="12205953" cy="461665"/>
          </a:xfrm>
          <a:prstGeom prst="rect">
            <a:avLst/>
          </a:prstGeom>
          <a:solidFill>
            <a:schemeClr val="accent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Arial"/>
              </a:rPr>
              <a:t>Strategic Goals</a:t>
            </a:r>
          </a:p>
        </p:txBody>
      </p:sp>
    </p:spTree>
    <p:extLst>
      <p:ext uri="{BB962C8B-B14F-4D97-AF65-F5344CB8AC3E}">
        <p14:creationId xmlns:p14="http://schemas.microsoft.com/office/powerpoint/2010/main" val="34074745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7AE43A-C2B5-AD82-4E2B-85950F8AC163}"/>
              </a:ext>
            </a:extLst>
          </p:cNvPr>
          <p:cNvSpPr>
            <a:spLocks noGrp="1"/>
          </p:cNvSpPr>
          <p:nvPr>
            <p:ph type="body" sz="quarter" idx="10"/>
          </p:nvPr>
        </p:nvSpPr>
        <p:spPr>
          <a:xfrm>
            <a:off x="1393371" y="3064215"/>
            <a:ext cx="9405257" cy="729569"/>
          </a:xfrm>
        </p:spPr>
        <p:txBody>
          <a:bodyPr/>
          <a:lstStyle/>
          <a:p>
            <a:pPr algn="ctr"/>
            <a:r>
              <a:rPr lang="en-US" sz="4800" b="1"/>
              <a:t>Next Gen STEM</a:t>
            </a:r>
          </a:p>
        </p:txBody>
      </p:sp>
      <p:sp>
        <p:nvSpPr>
          <p:cNvPr id="3" name="TextBox 2">
            <a:extLst>
              <a:ext uri="{FF2B5EF4-FFF2-40B4-BE49-F238E27FC236}">
                <a16:creationId xmlns:a16="http://schemas.microsoft.com/office/drawing/2014/main" id="{26A67779-5B2A-78BE-56E6-F85752822219}"/>
              </a:ext>
            </a:extLst>
          </p:cNvPr>
          <p:cNvSpPr txBox="1"/>
          <p:nvPr/>
        </p:nvSpPr>
        <p:spPr>
          <a:xfrm>
            <a:off x="-447472" y="2231063"/>
            <a:ext cx="8424152" cy="2308324"/>
          </a:xfrm>
          <a:prstGeom prst="rect">
            <a:avLst/>
          </a:prstGeom>
          <a:noFill/>
        </p:spPr>
        <p:txBody>
          <a:bodyPr wrap="square">
            <a:spAutoFit/>
          </a:bodyPr>
          <a:lstStyle/>
          <a:p>
            <a:r>
              <a:rPr lang="en-US"/>
              <a:t>Dear Ms. </a:t>
            </a:r>
            <a:r>
              <a:rPr lang="en-US" err="1"/>
              <a:t>Venecia</a:t>
            </a:r>
            <a:r>
              <a:rPr lang="en-US"/>
              <a:t>,</a:t>
            </a:r>
          </a:p>
          <a:p>
            <a:r>
              <a:rPr lang="en-US"/>
              <a:t>I hope this message finds you well.</a:t>
            </a:r>
          </a:p>
          <a:p>
            <a:r>
              <a:rPr lang="en-US"/>
              <a:t>I am pleased to inform you that I have created a flyer for the upcoming Earth and Space Celebration. I would appreciate your review and approval of the design.</a:t>
            </a:r>
          </a:p>
          <a:p>
            <a:r>
              <a:rPr lang="en-US"/>
              <a:t>Thank you very much to you and your team for providing the venue to host this event. Your support is greatly appreciated.</a:t>
            </a:r>
          </a:p>
          <a:p>
            <a:r>
              <a:rPr lang="en-US"/>
              <a:t>Looking forward to your feedback.</a:t>
            </a:r>
          </a:p>
          <a:p>
            <a:r>
              <a:rPr lang="en-US"/>
              <a:t>Best regards,</a:t>
            </a:r>
          </a:p>
        </p:txBody>
      </p:sp>
    </p:spTree>
    <p:extLst>
      <p:ext uri="{BB962C8B-B14F-4D97-AF65-F5344CB8AC3E}">
        <p14:creationId xmlns:p14="http://schemas.microsoft.com/office/powerpoint/2010/main" val="402637120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hat is NASA’s Next Gen STEM Project?">
            <a:hlinkClick r:id="" action="ppaction://media"/>
            <a:extLst>
              <a:ext uri="{FF2B5EF4-FFF2-40B4-BE49-F238E27FC236}">
                <a16:creationId xmlns:a16="http://schemas.microsoft.com/office/drawing/2014/main" id="{2BCDA1F4-A5BD-42D6-90EF-4A633D7FDE29}"/>
              </a:ext>
            </a:extLst>
          </p:cNvPr>
          <p:cNvPicPr>
            <a:picLocks noRot="1" noChangeAspect="1"/>
          </p:cNvPicPr>
          <p:nvPr>
            <a:videoFile r:link="rId1"/>
          </p:nvPr>
        </p:nvPicPr>
        <p:blipFill>
          <a:blip r:embed="rId4"/>
          <a:stretch>
            <a:fillRect/>
          </a:stretch>
        </p:blipFill>
        <p:spPr>
          <a:xfrm>
            <a:off x="150779" y="915998"/>
            <a:ext cx="11890443" cy="5026005"/>
          </a:xfrm>
          <a:prstGeom prst="rect">
            <a:avLst/>
          </a:prstGeom>
        </p:spPr>
      </p:pic>
      <p:sp>
        <p:nvSpPr>
          <p:cNvPr id="4" name="Text Placeholder 3">
            <a:extLst>
              <a:ext uri="{FF2B5EF4-FFF2-40B4-BE49-F238E27FC236}">
                <a16:creationId xmlns:a16="http://schemas.microsoft.com/office/drawing/2014/main" id="{7FB4EEE8-30C4-4814-F4EE-447CE20BFE71}"/>
              </a:ext>
            </a:extLst>
          </p:cNvPr>
          <p:cNvSpPr>
            <a:spLocks noGrp="1"/>
          </p:cNvSpPr>
          <p:nvPr>
            <p:ph type="body" sz="quarter" idx="12"/>
          </p:nvPr>
        </p:nvSpPr>
        <p:spPr/>
        <p:txBody>
          <a:bodyPr/>
          <a:lstStyle/>
          <a:p>
            <a:r>
              <a:rPr lang="en-US"/>
              <a:t>What is Next Gen STEM?</a:t>
            </a:r>
          </a:p>
        </p:txBody>
      </p:sp>
    </p:spTree>
    <p:extLst>
      <p:ext uri="{BB962C8B-B14F-4D97-AF65-F5344CB8AC3E}">
        <p14:creationId xmlns:p14="http://schemas.microsoft.com/office/powerpoint/2010/main" val="2746857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94D592-B7D8-6409-44E3-C7A7EFD17A93}"/>
              </a:ext>
            </a:extLst>
          </p:cNvPr>
          <p:cNvSpPr/>
          <p:nvPr/>
        </p:nvSpPr>
        <p:spPr>
          <a:xfrm>
            <a:off x="2224353" y="872487"/>
            <a:ext cx="2359526" cy="52107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B826F99-8913-ED98-89DF-EA593F0298C6}"/>
              </a:ext>
            </a:extLst>
          </p:cNvPr>
          <p:cNvSpPr txBox="1"/>
          <p:nvPr/>
        </p:nvSpPr>
        <p:spPr>
          <a:xfrm>
            <a:off x="4902579" y="1098362"/>
            <a:ext cx="7193941" cy="4199611"/>
          </a:xfrm>
          <a:prstGeom prst="rect">
            <a:avLst/>
          </a:prstGeom>
          <a:noFill/>
        </p:spPr>
        <p:txBody>
          <a:bodyPr wrap="square" lIns="91440" tIns="45720" rIns="91440" bIns="45720" rtlCol="0" anchor="t">
            <a:spAutoFit/>
          </a:bodyPr>
          <a:lstStyle/>
          <a:p>
            <a:pPr>
              <a:lnSpc>
                <a:spcPct val="150000"/>
              </a:lnSpc>
            </a:pPr>
            <a:r>
              <a:rPr lang="en-US" sz="2000" b="1">
                <a:solidFill>
                  <a:schemeClr val="accent2"/>
                </a:solidFill>
                <a:latin typeface="+mn-lt"/>
              </a:rPr>
              <a:t>Students</a:t>
            </a:r>
            <a:endParaRPr lang="en-US" sz="2000">
              <a:solidFill>
                <a:schemeClr val="accent2"/>
              </a:solidFill>
              <a:latin typeface="+mn-lt"/>
            </a:endParaRPr>
          </a:p>
          <a:p>
            <a:pPr marL="285750" indent="-285750">
              <a:lnSpc>
                <a:spcPct val="150000"/>
              </a:lnSpc>
              <a:buFont typeface="Arial" panose="020B0604020202020204" pitchFamily="34" charset="0"/>
              <a:buChar char="•"/>
            </a:pPr>
            <a:r>
              <a:rPr lang="en-US" sz="2000">
                <a:solidFill>
                  <a:schemeClr val="accent2"/>
                </a:solidFill>
                <a:latin typeface="+mn-lt"/>
              </a:rPr>
              <a:t>Internships</a:t>
            </a:r>
            <a:r>
              <a:rPr lang="en-US" sz="2000" i="0">
                <a:solidFill>
                  <a:schemeClr val="accent2"/>
                </a:solidFill>
                <a:effectLst/>
                <a:latin typeface="+mn-lt"/>
              </a:rPr>
              <a:t> and </a:t>
            </a:r>
            <a:r>
              <a:rPr lang="en-US" sz="2000">
                <a:solidFill>
                  <a:schemeClr val="accent2"/>
                </a:solidFill>
                <a:latin typeface="+mn-lt"/>
              </a:rPr>
              <a:t>Fellowships</a:t>
            </a:r>
            <a:endParaRPr lang="en-US" sz="2000" i="0">
              <a:solidFill>
                <a:schemeClr val="accent2"/>
              </a:solidFill>
              <a:effectLst/>
              <a:latin typeface="+mn-lt"/>
            </a:endParaRPr>
          </a:p>
          <a:p>
            <a:pPr marL="285750" indent="-285750">
              <a:lnSpc>
                <a:spcPct val="150000"/>
              </a:lnSpc>
              <a:buFont typeface="Arial" panose="020B0604020202020204" pitchFamily="34" charset="0"/>
              <a:buChar char="•"/>
            </a:pPr>
            <a:r>
              <a:rPr lang="en-US" sz="2000">
                <a:solidFill>
                  <a:schemeClr val="accent2"/>
                </a:solidFill>
                <a:latin typeface="+mn-lt"/>
              </a:rPr>
              <a:t>S</a:t>
            </a:r>
            <a:r>
              <a:rPr lang="en-US" sz="2000" i="0">
                <a:solidFill>
                  <a:schemeClr val="accent2"/>
                </a:solidFill>
                <a:effectLst/>
                <a:latin typeface="+mn-lt"/>
              </a:rPr>
              <a:t>tudent learning opportunities</a:t>
            </a:r>
            <a:r>
              <a:rPr lang="en-US" sz="2000">
                <a:solidFill>
                  <a:schemeClr val="accent2"/>
                </a:solidFill>
                <a:latin typeface="+mn-lt"/>
              </a:rPr>
              <a:t> and activities</a:t>
            </a:r>
            <a:r>
              <a:rPr lang="en-US" sz="2000" i="0">
                <a:solidFill>
                  <a:schemeClr val="accent2"/>
                </a:solidFill>
                <a:effectLst/>
                <a:latin typeface="+mn-lt"/>
              </a:rPr>
              <a:t> (challenges, competitions, and other experiences)</a:t>
            </a:r>
            <a:r>
              <a:rPr lang="en-US" sz="2000">
                <a:solidFill>
                  <a:schemeClr val="accent2"/>
                </a:solidFill>
                <a:latin typeface="+mn-lt"/>
              </a:rPr>
              <a:t> </a:t>
            </a:r>
            <a:endParaRPr lang="en-US" sz="2000" i="0">
              <a:solidFill>
                <a:schemeClr val="accent2"/>
              </a:solidFill>
              <a:effectLst/>
              <a:latin typeface="+mn-lt"/>
            </a:endParaRPr>
          </a:p>
          <a:p>
            <a:pPr marL="285750" indent="-285750">
              <a:lnSpc>
                <a:spcPct val="150000"/>
              </a:lnSpc>
              <a:buFont typeface="Arial" panose="020B0604020202020204" pitchFamily="34" charset="0"/>
              <a:buChar char="•"/>
            </a:pPr>
            <a:r>
              <a:rPr lang="en-US" sz="2000">
                <a:solidFill>
                  <a:schemeClr val="accent2"/>
                </a:solidFill>
                <a:latin typeface="+mn-lt"/>
              </a:rPr>
              <a:t>I</a:t>
            </a:r>
            <a:r>
              <a:rPr lang="en-US" sz="2000" i="0">
                <a:solidFill>
                  <a:schemeClr val="accent2"/>
                </a:solidFill>
                <a:effectLst/>
                <a:latin typeface="+mn-lt"/>
              </a:rPr>
              <a:t>nformal education and out-of-school learning activities</a:t>
            </a:r>
          </a:p>
          <a:p>
            <a:pPr>
              <a:lnSpc>
                <a:spcPct val="150000"/>
              </a:lnSpc>
            </a:pPr>
            <a:r>
              <a:rPr lang="en-US" sz="2000" b="1">
                <a:solidFill>
                  <a:schemeClr val="accent2"/>
                </a:solidFill>
                <a:latin typeface="+mn-lt"/>
              </a:rPr>
              <a:t>Educators</a:t>
            </a:r>
          </a:p>
          <a:p>
            <a:pPr marL="285750" indent="-285750">
              <a:lnSpc>
                <a:spcPct val="150000"/>
              </a:lnSpc>
              <a:buFont typeface="Arial" panose="020B0604020202020204" pitchFamily="34" charset="0"/>
              <a:buChar char="•"/>
            </a:pPr>
            <a:r>
              <a:rPr lang="en-US" sz="2000">
                <a:solidFill>
                  <a:schemeClr val="accent2"/>
                </a:solidFill>
                <a:latin typeface="+mn-lt"/>
              </a:rPr>
              <a:t>E</a:t>
            </a:r>
            <a:r>
              <a:rPr lang="en-US" sz="2000" i="0">
                <a:solidFill>
                  <a:schemeClr val="accent2"/>
                </a:solidFill>
                <a:effectLst/>
                <a:latin typeface="+mn-lt"/>
              </a:rPr>
              <a:t>ducational products, tools, and platforms</a:t>
            </a:r>
          </a:p>
          <a:p>
            <a:pPr marL="285750" indent="-285750">
              <a:lnSpc>
                <a:spcPct val="150000"/>
              </a:lnSpc>
              <a:buFont typeface="Arial" panose="020B0604020202020204" pitchFamily="34" charset="0"/>
              <a:buChar char="•"/>
            </a:pPr>
            <a:r>
              <a:rPr lang="en-US" sz="2000">
                <a:solidFill>
                  <a:schemeClr val="accent2"/>
                </a:solidFill>
                <a:latin typeface="+mn-lt"/>
              </a:rPr>
              <a:t>E</a:t>
            </a:r>
            <a:r>
              <a:rPr lang="en-US" sz="2000" i="0">
                <a:solidFill>
                  <a:schemeClr val="accent2"/>
                </a:solidFill>
                <a:effectLst/>
                <a:latin typeface="+mn-lt"/>
              </a:rPr>
              <a:t>ducator </a:t>
            </a:r>
            <a:r>
              <a:rPr lang="en-US" sz="2000">
                <a:solidFill>
                  <a:schemeClr val="accent2"/>
                </a:solidFill>
                <a:latin typeface="+mn-lt"/>
              </a:rPr>
              <a:t>professional development</a:t>
            </a:r>
          </a:p>
          <a:p>
            <a:pPr marL="285750" indent="-285750">
              <a:lnSpc>
                <a:spcPct val="150000"/>
              </a:lnSpc>
              <a:buFont typeface="Arial" panose="020B0604020202020204" pitchFamily="34" charset="0"/>
              <a:buChar char="•"/>
            </a:pPr>
            <a:r>
              <a:rPr lang="en-US" sz="2000">
                <a:solidFill>
                  <a:schemeClr val="accent2"/>
                </a:solidFill>
                <a:latin typeface="+mn-lt"/>
              </a:rPr>
              <a:t>Competitive</a:t>
            </a:r>
            <a:r>
              <a:rPr lang="en-US" sz="2000" i="0">
                <a:solidFill>
                  <a:schemeClr val="accent2"/>
                </a:solidFill>
                <a:effectLst/>
                <a:latin typeface="+mn-lt"/>
              </a:rPr>
              <a:t> awards to educational institutions</a:t>
            </a:r>
            <a:r>
              <a:rPr lang="en-US" sz="2000">
                <a:solidFill>
                  <a:schemeClr val="accent2"/>
                </a:solidFill>
                <a:latin typeface="+mn-lt"/>
              </a:rPr>
              <a:t> </a:t>
            </a:r>
          </a:p>
        </p:txBody>
      </p:sp>
      <p:pic>
        <p:nvPicPr>
          <p:cNvPr id="4" name="Picture 3" descr="A picture containing person, indoor, ceiling, group&#10;&#10;Description automatically generated">
            <a:extLst>
              <a:ext uri="{FF2B5EF4-FFF2-40B4-BE49-F238E27FC236}">
                <a16:creationId xmlns:a16="http://schemas.microsoft.com/office/drawing/2014/main" id="{7D7B03BD-F0D1-7250-92C3-209C6DA5F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6425"/>
            <a:ext cx="4526298" cy="3384100"/>
          </a:xfrm>
          <a:prstGeom prst="rect">
            <a:avLst/>
          </a:prstGeom>
          <a:ln>
            <a:noFill/>
          </a:ln>
          <a:effectLst>
            <a:outerShdw blurRad="292100" dist="139700" dir="2700000" algn="tl" rotWithShape="0">
              <a:srgbClr val="333333">
                <a:alpha val="65000"/>
              </a:srgbClr>
            </a:outerShdw>
          </a:effectLst>
        </p:spPr>
      </p:pic>
      <p:sp>
        <p:nvSpPr>
          <p:cNvPr id="6" name="Text Placeholder 2">
            <a:extLst>
              <a:ext uri="{FF2B5EF4-FFF2-40B4-BE49-F238E27FC236}">
                <a16:creationId xmlns:a16="http://schemas.microsoft.com/office/drawing/2014/main" id="{183668B6-3E06-212E-861A-E22D68187D70}"/>
              </a:ext>
            </a:extLst>
          </p:cNvPr>
          <p:cNvSpPr txBox="1">
            <a:spLocks/>
          </p:cNvSpPr>
          <p:nvPr/>
        </p:nvSpPr>
        <p:spPr>
          <a:xfrm>
            <a:off x="219217" y="220625"/>
            <a:ext cx="10953750" cy="677863"/>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solidFill>
                  <a:schemeClr val="accent2"/>
                </a:solidFill>
                <a:latin typeface="+mj-lt"/>
              </a:rPr>
              <a:t>STEM at NASA</a:t>
            </a:r>
          </a:p>
        </p:txBody>
      </p:sp>
    </p:spTree>
    <p:extLst>
      <p:ext uri="{BB962C8B-B14F-4D97-AF65-F5344CB8AC3E}">
        <p14:creationId xmlns:p14="http://schemas.microsoft.com/office/powerpoint/2010/main" val="2700151287"/>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E9A366-CF1E-6665-C800-2BF3B74905D5}"/>
              </a:ext>
            </a:extLst>
          </p:cNvPr>
          <p:cNvSpPr/>
          <p:nvPr/>
        </p:nvSpPr>
        <p:spPr>
          <a:xfrm>
            <a:off x="71249" y="5914817"/>
            <a:ext cx="9140574" cy="230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C55169-6E7F-9699-6103-8CE385CD53E5}"/>
              </a:ext>
            </a:extLst>
          </p:cNvPr>
          <p:cNvSpPr/>
          <p:nvPr/>
        </p:nvSpPr>
        <p:spPr>
          <a:xfrm>
            <a:off x="64547" y="666750"/>
            <a:ext cx="9140574" cy="230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Placeholder 5" descr="A picture containing person, child, child, indoor&#10;&#10;Description automatically generated">
            <a:extLst>
              <a:ext uri="{FF2B5EF4-FFF2-40B4-BE49-F238E27FC236}">
                <a16:creationId xmlns:a16="http://schemas.microsoft.com/office/drawing/2014/main" id="{D80E2186-6BE6-4303-9AB4-5C95A84FBB0E}"/>
              </a:ext>
            </a:extLst>
          </p:cNvPr>
          <p:cNvPicPr>
            <a:picLocks noChangeAspect="1"/>
          </p:cNvPicPr>
          <p:nvPr/>
        </p:nvPicPr>
        <p:blipFill rotWithShape="1">
          <a:blip r:embed="rId3">
            <a:extLst>
              <a:ext uri="{28A0092B-C50C-407E-A947-70E740481C1C}">
                <a14:useLocalDpi xmlns:a14="http://schemas.microsoft.com/office/drawing/2010/main" val="0"/>
              </a:ext>
            </a:extLst>
          </a:blip>
          <a:srcRect l="51113" t="17253" r="24440" b="9933"/>
          <a:stretch/>
        </p:blipFill>
        <p:spPr>
          <a:xfrm>
            <a:off x="9205122" y="-10946"/>
            <a:ext cx="2985291" cy="6868946"/>
          </a:xfrm>
          <a:prstGeom prst="rect">
            <a:avLst/>
          </a:prstGeom>
        </p:spPr>
      </p:pic>
      <p:sp>
        <p:nvSpPr>
          <p:cNvPr id="28" name="Rectangle 27">
            <a:extLst>
              <a:ext uri="{FF2B5EF4-FFF2-40B4-BE49-F238E27FC236}">
                <a16:creationId xmlns:a16="http://schemas.microsoft.com/office/drawing/2014/main" id="{C08214C6-8AF8-4357-8CBA-31BEBCA4ADD0}"/>
              </a:ext>
            </a:extLst>
          </p:cNvPr>
          <p:cNvSpPr/>
          <p:nvPr/>
        </p:nvSpPr>
        <p:spPr>
          <a:xfrm>
            <a:off x="9205122" y="-12773"/>
            <a:ext cx="2985290" cy="6879907"/>
          </a:xfrm>
          <a:prstGeom prst="rect">
            <a:avLst/>
          </a:prstGeom>
          <a:gradFill flip="none" rotWithShape="1">
            <a:gsLst>
              <a:gs pos="0">
                <a:srgbClr val="F87E22">
                  <a:alpha val="80000"/>
                </a:srgbClr>
              </a:gs>
              <a:gs pos="100000">
                <a:srgbClr val="B93971">
                  <a:alpha val="9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2A43BE3-1B4F-4D84-2099-33F5ED06B6C7}"/>
              </a:ext>
            </a:extLst>
          </p:cNvPr>
          <p:cNvSpPr txBox="1"/>
          <p:nvPr/>
        </p:nvSpPr>
        <p:spPr>
          <a:xfrm rot="16200000">
            <a:off x="5487530" y="2921169"/>
            <a:ext cx="6432923" cy="1015663"/>
          </a:xfrm>
          <a:prstGeom prst="rect">
            <a:avLst/>
          </a:prstGeom>
          <a:noFill/>
        </p:spPr>
        <p:txBody>
          <a:bodyPr wrap="square" rtlCol="0">
            <a:spAutoFit/>
          </a:bodyPr>
          <a:lstStyle/>
          <a:p>
            <a:r>
              <a:rPr lang="en-US" sz="6000">
                <a:solidFill>
                  <a:srgbClr val="A8A8A8"/>
                </a:solidFill>
                <a:latin typeface="Arial" panose="020B0604020202020204" pitchFamily="34" charset="0"/>
                <a:cs typeface="Arial" panose="020B0604020202020204" pitchFamily="34" charset="0"/>
              </a:rPr>
              <a:t>NEXT GEN STEM</a:t>
            </a:r>
          </a:p>
        </p:txBody>
      </p:sp>
      <p:grpSp>
        <p:nvGrpSpPr>
          <p:cNvPr id="4" name="Group 3">
            <a:extLst>
              <a:ext uri="{FF2B5EF4-FFF2-40B4-BE49-F238E27FC236}">
                <a16:creationId xmlns:a16="http://schemas.microsoft.com/office/drawing/2014/main" id="{13640ABB-3922-BE23-557A-CB0DFDB8A77B}"/>
              </a:ext>
            </a:extLst>
          </p:cNvPr>
          <p:cNvGrpSpPr/>
          <p:nvPr/>
        </p:nvGrpSpPr>
        <p:grpSpPr>
          <a:xfrm>
            <a:off x="331496" y="291347"/>
            <a:ext cx="7757435" cy="1293939"/>
            <a:chOff x="325655" y="338972"/>
            <a:chExt cx="7757435" cy="1293939"/>
          </a:xfrm>
        </p:grpSpPr>
        <p:pic>
          <p:nvPicPr>
            <p:cNvPr id="18" name="Picture 17" descr="Icon&#10;&#10;Description automatically generated">
              <a:extLst>
                <a:ext uri="{FF2B5EF4-FFF2-40B4-BE49-F238E27FC236}">
                  <a16:creationId xmlns:a16="http://schemas.microsoft.com/office/drawing/2014/main" id="{AB8B2D97-E7B5-0F7F-964E-36D1B90CEFC9}"/>
                </a:ext>
              </a:extLst>
            </p:cNvPr>
            <p:cNvPicPr>
              <a:picLocks noChangeAspect="1"/>
            </p:cNvPicPr>
            <p:nvPr/>
          </p:nvPicPr>
          <p:blipFill>
            <a:blip r:embed="rId4"/>
            <a:stretch>
              <a:fillRect/>
            </a:stretch>
          </p:blipFill>
          <p:spPr>
            <a:xfrm>
              <a:off x="325655" y="338972"/>
              <a:ext cx="1293939" cy="1293939"/>
            </a:xfrm>
            <a:prstGeom prst="rect">
              <a:avLst/>
            </a:prstGeom>
          </p:spPr>
        </p:pic>
        <p:sp>
          <p:nvSpPr>
            <p:cNvPr id="24" name="TextBox 23">
              <a:extLst>
                <a:ext uri="{FF2B5EF4-FFF2-40B4-BE49-F238E27FC236}">
                  <a16:creationId xmlns:a16="http://schemas.microsoft.com/office/drawing/2014/main" id="{1A712AB4-3290-D710-C685-F6FFFF3940FC}"/>
                </a:ext>
              </a:extLst>
            </p:cNvPr>
            <p:cNvSpPr txBox="1"/>
            <p:nvPr/>
          </p:nvSpPr>
          <p:spPr>
            <a:xfrm>
              <a:off x="1855135" y="724331"/>
              <a:ext cx="6227955" cy="523220"/>
            </a:xfrm>
            <a:prstGeom prst="rect">
              <a:avLst/>
            </a:prstGeom>
            <a:noFill/>
          </p:spPr>
          <p:txBody>
            <a:bodyPr wrap="square" rtlCol="0">
              <a:spAutoFit/>
            </a:bodyPr>
            <a:lstStyle/>
            <a:p>
              <a:r>
                <a:rPr lang="en-US" sz="1400" b="1">
                  <a:solidFill>
                    <a:srgbClr val="6B3859"/>
                  </a:solidFill>
                  <a:latin typeface="+mn-lt"/>
                  <a:cs typeface="Arial" panose="020B0604020202020204" pitchFamily="34" charset="0"/>
                </a:rPr>
                <a:t>Moon – </a:t>
              </a:r>
              <a:r>
                <a:rPr lang="en-US" sz="1400">
                  <a:latin typeface="+mn-lt"/>
                  <a:cs typeface="Arial" panose="020B0604020202020204" pitchFamily="34" charset="0"/>
                </a:rPr>
                <a:t>Lessons and activities to engage students in NASA’s Artemis missions to the Moon while inspiring them to become part of the Artemis Generation.</a:t>
              </a:r>
            </a:p>
          </p:txBody>
        </p:sp>
      </p:grpSp>
      <p:grpSp>
        <p:nvGrpSpPr>
          <p:cNvPr id="5" name="Group 4">
            <a:extLst>
              <a:ext uri="{FF2B5EF4-FFF2-40B4-BE49-F238E27FC236}">
                <a16:creationId xmlns:a16="http://schemas.microsoft.com/office/drawing/2014/main" id="{5D87DF67-7117-143F-BEA8-3DD58CEFA480}"/>
              </a:ext>
            </a:extLst>
          </p:cNvPr>
          <p:cNvGrpSpPr/>
          <p:nvPr/>
        </p:nvGrpSpPr>
        <p:grpSpPr>
          <a:xfrm>
            <a:off x="385763" y="1898136"/>
            <a:ext cx="7648900" cy="1172599"/>
            <a:chOff x="440731" y="1674255"/>
            <a:chExt cx="7648900" cy="1172599"/>
          </a:xfrm>
        </p:grpSpPr>
        <p:pic>
          <p:nvPicPr>
            <p:cNvPr id="21" name="Picture 20">
              <a:extLst>
                <a:ext uri="{FF2B5EF4-FFF2-40B4-BE49-F238E27FC236}">
                  <a16:creationId xmlns:a16="http://schemas.microsoft.com/office/drawing/2014/main" id="{0DE3744B-C02C-3E7B-D839-91F885737FF5}"/>
                </a:ext>
              </a:extLst>
            </p:cNvPr>
            <p:cNvPicPr>
              <a:picLocks noChangeAspect="1"/>
            </p:cNvPicPr>
            <p:nvPr/>
          </p:nvPicPr>
          <p:blipFill>
            <a:blip r:embed="rId5"/>
            <a:srcRect/>
            <a:stretch/>
          </p:blipFill>
          <p:spPr>
            <a:xfrm>
              <a:off x="440731" y="1674255"/>
              <a:ext cx="1063786" cy="1172599"/>
            </a:xfrm>
            <a:prstGeom prst="rect">
              <a:avLst/>
            </a:prstGeom>
          </p:spPr>
        </p:pic>
        <p:sp>
          <p:nvSpPr>
            <p:cNvPr id="25" name="TextBox 24">
              <a:extLst>
                <a:ext uri="{FF2B5EF4-FFF2-40B4-BE49-F238E27FC236}">
                  <a16:creationId xmlns:a16="http://schemas.microsoft.com/office/drawing/2014/main" id="{76A8A73B-E0DE-E47E-A7E1-E1C582881008}"/>
                </a:ext>
              </a:extLst>
            </p:cNvPr>
            <p:cNvSpPr txBox="1"/>
            <p:nvPr/>
          </p:nvSpPr>
          <p:spPr>
            <a:xfrm>
              <a:off x="1848594" y="1783501"/>
              <a:ext cx="6241037" cy="954107"/>
            </a:xfrm>
            <a:prstGeom prst="rect">
              <a:avLst/>
            </a:prstGeom>
            <a:noFill/>
          </p:spPr>
          <p:txBody>
            <a:bodyPr wrap="square" rtlCol="0">
              <a:spAutoFit/>
            </a:bodyPr>
            <a:lstStyle/>
            <a:p>
              <a:r>
                <a:rPr lang="en-US" sz="1400" b="1">
                  <a:solidFill>
                    <a:srgbClr val="BB2D21"/>
                  </a:solidFill>
                  <a:latin typeface="+mn-lt"/>
                  <a:cs typeface="Arial" panose="020B0604020202020204" pitchFamily="34" charset="0"/>
                </a:rPr>
                <a:t>Solar System &amp; Beyond – </a:t>
              </a:r>
              <a:r>
                <a:rPr lang="en-US" sz="1400">
                  <a:latin typeface="+mn-lt"/>
                  <a:cs typeface="Arial" panose="020B0604020202020204" pitchFamily="34" charset="0"/>
                </a:rPr>
                <a:t>Engaging hands-on student activities and educator resources geared towards learning more about how NASA is uncovering new worlds, stars, and cosmic mysteries near and far with a diverse set of space and ground-based missions.</a:t>
              </a:r>
            </a:p>
          </p:txBody>
        </p:sp>
      </p:grpSp>
      <p:grpSp>
        <p:nvGrpSpPr>
          <p:cNvPr id="6" name="Group 5">
            <a:extLst>
              <a:ext uri="{FF2B5EF4-FFF2-40B4-BE49-F238E27FC236}">
                <a16:creationId xmlns:a16="http://schemas.microsoft.com/office/drawing/2014/main" id="{1202B778-E021-98ED-AABE-0C65AE457138}"/>
              </a:ext>
            </a:extLst>
          </p:cNvPr>
          <p:cNvGrpSpPr/>
          <p:nvPr/>
        </p:nvGrpSpPr>
        <p:grpSpPr>
          <a:xfrm>
            <a:off x="358243" y="3383585"/>
            <a:ext cx="7703940" cy="1225834"/>
            <a:chOff x="385691" y="3312880"/>
            <a:chExt cx="7703940" cy="1225834"/>
          </a:xfrm>
        </p:grpSpPr>
        <p:pic>
          <p:nvPicPr>
            <p:cNvPr id="22" name="Picture 21">
              <a:extLst>
                <a:ext uri="{FF2B5EF4-FFF2-40B4-BE49-F238E27FC236}">
                  <a16:creationId xmlns:a16="http://schemas.microsoft.com/office/drawing/2014/main" id="{5D3B33D6-DBD0-ADD8-EC5E-99791A1C104F}"/>
                </a:ext>
              </a:extLst>
            </p:cNvPr>
            <p:cNvPicPr>
              <a:picLocks noChangeAspect="1"/>
            </p:cNvPicPr>
            <p:nvPr/>
          </p:nvPicPr>
          <p:blipFill>
            <a:blip r:embed="rId6"/>
            <a:srcRect/>
            <a:stretch/>
          </p:blipFill>
          <p:spPr>
            <a:xfrm>
              <a:off x="385691" y="3312880"/>
              <a:ext cx="1173867" cy="1225834"/>
            </a:xfrm>
            <a:prstGeom prst="rect">
              <a:avLst/>
            </a:prstGeom>
          </p:spPr>
        </p:pic>
        <p:sp>
          <p:nvSpPr>
            <p:cNvPr id="26" name="TextBox 25">
              <a:extLst>
                <a:ext uri="{FF2B5EF4-FFF2-40B4-BE49-F238E27FC236}">
                  <a16:creationId xmlns:a16="http://schemas.microsoft.com/office/drawing/2014/main" id="{B87CF9C4-AAB9-154D-1BC9-B66E4FC4B763}"/>
                </a:ext>
              </a:extLst>
            </p:cNvPr>
            <p:cNvSpPr txBox="1"/>
            <p:nvPr/>
          </p:nvSpPr>
          <p:spPr>
            <a:xfrm>
              <a:off x="1848594" y="3556465"/>
              <a:ext cx="6241037" cy="738664"/>
            </a:xfrm>
            <a:prstGeom prst="rect">
              <a:avLst/>
            </a:prstGeom>
            <a:noFill/>
          </p:spPr>
          <p:txBody>
            <a:bodyPr wrap="square" rtlCol="0">
              <a:spAutoFit/>
            </a:bodyPr>
            <a:lstStyle/>
            <a:p>
              <a:r>
                <a:rPr lang="en-US" sz="1400" b="1">
                  <a:solidFill>
                    <a:srgbClr val="2059A5"/>
                  </a:solidFill>
                  <a:latin typeface="+mn-lt"/>
                  <a:cs typeface="Arial" panose="020B0604020202020204" pitchFamily="34" charset="0"/>
                </a:rPr>
                <a:t>Aeronaut-X – </a:t>
              </a:r>
              <a:r>
                <a:rPr lang="en-US" sz="1400">
                  <a:latin typeface="+mn-lt"/>
                  <a:cs typeface="Arial" panose="020B0604020202020204" pitchFamily="34" charset="0"/>
                </a:rPr>
                <a:t>Activities focused on cutting-edge aeronautics content to encourage future aviation explorers to take a deep dive into the world of a new generation of flight.</a:t>
              </a:r>
            </a:p>
          </p:txBody>
        </p:sp>
      </p:grpSp>
      <p:grpSp>
        <p:nvGrpSpPr>
          <p:cNvPr id="7" name="Group 6">
            <a:extLst>
              <a:ext uri="{FF2B5EF4-FFF2-40B4-BE49-F238E27FC236}">
                <a16:creationId xmlns:a16="http://schemas.microsoft.com/office/drawing/2014/main" id="{14C7A3E6-E083-6F53-2D95-2BD42C13C02E}"/>
              </a:ext>
            </a:extLst>
          </p:cNvPr>
          <p:cNvGrpSpPr/>
          <p:nvPr/>
        </p:nvGrpSpPr>
        <p:grpSpPr>
          <a:xfrm>
            <a:off x="355673" y="4922268"/>
            <a:ext cx="7709080" cy="1173867"/>
            <a:chOff x="385691" y="4922268"/>
            <a:chExt cx="7709080" cy="1173867"/>
          </a:xfrm>
        </p:grpSpPr>
        <p:pic>
          <p:nvPicPr>
            <p:cNvPr id="23" name="Picture 22">
              <a:extLst>
                <a:ext uri="{FF2B5EF4-FFF2-40B4-BE49-F238E27FC236}">
                  <a16:creationId xmlns:a16="http://schemas.microsoft.com/office/drawing/2014/main" id="{4E4EBE56-BC22-EDC0-0D3B-D5D9F75B90D0}"/>
                </a:ext>
              </a:extLst>
            </p:cNvPr>
            <p:cNvPicPr>
              <a:picLocks noChangeAspect="1"/>
            </p:cNvPicPr>
            <p:nvPr/>
          </p:nvPicPr>
          <p:blipFill>
            <a:blip r:embed="rId7"/>
            <a:srcRect/>
            <a:stretch/>
          </p:blipFill>
          <p:spPr>
            <a:xfrm>
              <a:off x="385691" y="4922268"/>
              <a:ext cx="1173867" cy="1173867"/>
            </a:xfrm>
            <a:prstGeom prst="rect">
              <a:avLst/>
            </a:prstGeom>
          </p:spPr>
        </p:pic>
        <p:sp>
          <p:nvSpPr>
            <p:cNvPr id="27" name="TextBox 26">
              <a:extLst>
                <a:ext uri="{FF2B5EF4-FFF2-40B4-BE49-F238E27FC236}">
                  <a16:creationId xmlns:a16="http://schemas.microsoft.com/office/drawing/2014/main" id="{CD1FC642-7175-5E7A-D313-3063D29D30AB}"/>
                </a:ext>
              </a:extLst>
            </p:cNvPr>
            <p:cNvSpPr txBox="1"/>
            <p:nvPr/>
          </p:nvSpPr>
          <p:spPr>
            <a:xfrm>
              <a:off x="1843453" y="5139869"/>
              <a:ext cx="6251318" cy="738664"/>
            </a:xfrm>
            <a:prstGeom prst="rect">
              <a:avLst/>
            </a:prstGeom>
            <a:noFill/>
          </p:spPr>
          <p:txBody>
            <a:bodyPr wrap="square" rtlCol="0">
              <a:spAutoFit/>
            </a:bodyPr>
            <a:lstStyle/>
            <a:p>
              <a:r>
                <a:rPr lang="en-US" sz="1400" b="1">
                  <a:solidFill>
                    <a:srgbClr val="135F2B"/>
                  </a:solidFill>
                  <a:latin typeface="+mn-lt"/>
                  <a:cs typeface="Arial" panose="020B0604020202020204" pitchFamily="34" charset="0"/>
                </a:rPr>
                <a:t>Earth – </a:t>
              </a:r>
              <a:r>
                <a:rPr lang="en-US" sz="1400">
                  <a:latin typeface="+mn-lt"/>
                  <a:cs typeface="Arial" panose="020B0604020202020204" pitchFamily="34" charset="0"/>
                </a:rPr>
                <a:t>Resources to help students learn about Earth and climate science missions, connect with the International Space Station and its crew, and learn new ways to contribute to NASA’s Missions. </a:t>
              </a:r>
            </a:p>
          </p:txBody>
        </p:sp>
      </p:grpSp>
      <p:cxnSp>
        <p:nvCxnSpPr>
          <p:cNvPr id="29" name="Straight Connector 28">
            <a:extLst>
              <a:ext uri="{FF2B5EF4-FFF2-40B4-BE49-F238E27FC236}">
                <a16:creationId xmlns:a16="http://schemas.microsoft.com/office/drawing/2014/main" id="{674151C1-2410-9FFF-A622-AB9803A118A0}"/>
              </a:ext>
            </a:extLst>
          </p:cNvPr>
          <p:cNvCxnSpPr>
            <a:cxnSpLocks/>
          </p:cNvCxnSpPr>
          <p:nvPr/>
        </p:nvCxnSpPr>
        <p:spPr>
          <a:xfrm>
            <a:off x="99419" y="1669091"/>
            <a:ext cx="8030224" cy="264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8CAE8D-0895-D956-8380-CEEC47FB4E8B}"/>
              </a:ext>
            </a:extLst>
          </p:cNvPr>
          <p:cNvCxnSpPr>
            <a:cxnSpLocks/>
          </p:cNvCxnSpPr>
          <p:nvPr/>
        </p:nvCxnSpPr>
        <p:spPr>
          <a:xfrm>
            <a:off x="99419" y="3194217"/>
            <a:ext cx="8030224" cy="264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1A23F59-41F9-E75D-88F8-3AD219C2E26F}"/>
              </a:ext>
            </a:extLst>
          </p:cNvPr>
          <p:cNvCxnSpPr>
            <a:cxnSpLocks/>
          </p:cNvCxnSpPr>
          <p:nvPr/>
        </p:nvCxnSpPr>
        <p:spPr>
          <a:xfrm>
            <a:off x="99419" y="4808778"/>
            <a:ext cx="8030224" cy="264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321868"/>
      </p:ext>
    </p:extLst>
  </p:cSld>
  <p:clrMapOvr>
    <a:masterClrMapping/>
  </p:clrMapOvr>
</p:sld>
</file>

<file path=ppt/theme/theme1.xml><?xml version="1.0" encoding="utf-8"?>
<a:theme xmlns:a="http://schemas.openxmlformats.org/drawingml/2006/main" name="Office Theme">
  <a:themeElements>
    <a:clrScheme name="OSTEM Blues">
      <a:dk1>
        <a:srgbClr val="000000"/>
      </a:dk1>
      <a:lt1>
        <a:sysClr val="window" lastClr="FFFFFF"/>
      </a:lt1>
      <a:dk2>
        <a:srgbClr val="55595D"/>
      </a:dk2>
      <a:lt2>
        <a:srgbClr val="CCDDEA"/>
      </a:lt2>
      <a:accent1>
        <a:srgbClr val="00B0F0"/>
      </a:accent1>
      <a:accent2>
        <a:srgbClr val="002060"/>
      </a:accent2>
      <a:accent3>
        <a:srgbClr val="1773B1"/>
      </a:accent3>
      <a:accent4>
        <a:srgbClr val="7EC1EE"/>
      </a:accent4>
      <a:accent5>
        <a:srgbClr val="A9D5F3"/>
      </a:accent5>
      <a:accent6>
        <a:srgbClr val="D4EAF9"/>
      </a:accent6>
      <a:hlink>
        <a:srgbClr val="2998E3"/>
      </a:hlink>
      <a:folHlink>
        <a:srgbClr val="8C8C8C"/>
      </a:folHlink>
    </a:clrScheme>
    <a:fontScheme name="Custom 2">
      <a:majorFont>
        <a:latin typeface="Arial"/>
        <a:ea typeface=""/>
        <a:cs typeface=""/>
      </a:majorFont>
      <a:minorFont>
        <a:latin typeface="Vare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OSTEM PPT Template" id="{B9ECFFCC-5234-4218-A2B0-6C02A5476FFE}" vid="{5BEF0CB0-265D-4465-BFA1-6F372915C915}"/>
    </a:ext>
  </a:extLst>
</a:theme>
</file>

<file path=ppt/theme/theme2.xml><?xml version="1.0" encoding="utf-8"?>
<a:theme xmlns:a="http://schemas.openxmlformats.org/drawingml/2006/main" name="5_Office Theme">
  <a:themeElements>
    <a:clrScheme name="OSTEM Blues">
      <a:dk1>
        <a:srgbClr val="000000"/>
      </a:dk1>
      <a:lt1>
        <a:sysClr val="window" lastClr="FFFFFF"/>
      </a:lt1>
      <a:dk2>
        <a:srgbClr val="55595D"/>
      </a:dk2>
      <a:lt2>
        <a:srgbClr val="CCDDEA"/>
      </a:lt2>
      <a:accent1>
        <a:srgbClr val="00B0F0"/>
      </a:accent1>
      <a:accent2>
        <a:srgbClr val="002060"/>
      </a:accent2>
      <a:accent3>
        <a:srgbClr val="1773B1"/>
      </a:accent3>
      <a:accent4>
        <a:srgbClr val="7EC1EE"/>
      </a:accent4>
      <a:accent5>
        <a:srgbClr val="A9D5F3"/>
      </a:accent5>
      <a:accent6>
        <a:srgbClr val="D4EAF9"/>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OSTEM PPT Template" id="{7584A3FC-EE05-49B8-BE14-32A3B85AEC38}" vid="{40B76A15-8E62-4A36-B89D-5696BF13E8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6edc0f-0697-45df-959f-621333b495ec">
      <Terms xmlns="http://schemas.microsoft.com/office/infopath/2007/PartnerControls"/>
    </lcf76f155ced4ddcb4097134ff3c332f>
    <SharedWithUsers xmlns="90d32ee9-0b63-4762-8bf4-169f79477ac4">
      <UserInfo>
        <DisplayName>Sain, Jessica I. (HQ-HA000)[Guardians of Honor]</DisplayName>
        <AccountId>55</AccountId>
        <AccountType/>
      </UserInfo>
      <UserInfo>
        <DisplayName>Marsh, Gregory R. (HQ-CE00)[Guardians of Honor]</DisplayName>
        <AccountId>134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4514A2CEE83748A31B6A83D034507A" ma:contentTypeVersion="13" ma:contentTypeDescription="Create a new document." ma:contentTypeScope="" ma:versionID="d0ba7054aecbf50058ae99201cbd1682">
  <xsd:schema xmlns:xsd="http://www.w3.org/2001/XMLSchema" xmlns:xs="http://www.w3.org/2001/XMLSchema" xmlns:p="http://schemas.microsoft.com/office/2006/metadata/properties" xmlns:ns2="b26edc0f-0697-45df-959f-621333b495ec" xmlns:ns3="90d32ee9-0b63-4762-8bf4-169f79477ac4" targetNamespace="http://schemas.microsoft.com/office/2006/metadata/properties" ma:root="true" ma:fieldsID="f7cd80425d4f36355b5aa5f0363d751a" ns2:_="" ns3:_="">
    <xsd:import namespace="b26edc0f-0697-45df-959f-621333b495ec"/>
    <xsd:import namespace="90d32ee9-0b63-4762-8bf4-169f79477ac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edc0f-0697-45df-959f-621333b49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0d32ee9-0b63-4762-8bf4-169f79477ac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0FFE68-DDC4-4602-B397-A1379E78C6A1}">
  <ds:schemaRefs>
    <ds:schemaRef ds:uri="http://schemas.microsoft.com/sharepoint/v3/contenttype/forms"/>
  </ds:schemaRefs>
</ds:datastoreItem>
</file>

<file path=customXml/itemProps2.xml><?xml version="1.0" encoding="utf-8"?>
<ds:datastoreItem xmlns:ds="http://schemas.openxmlformats.org/officeDocument/2006/customXml" ds:itemID="{1B9F8D4E-D56B-47DA-93EB-C1954C997DCD}">
  <ds:schemaRefs>
    <ds:schemaRef ds:uri="90d32ee9-0b63-4762-8bf4-169f79477ac4"/>
    <ds:schemaRef ds:uri="b26edc0f-0697-45df-959f-621333b495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0F0ED2-9198-42B9-B667-0FAA7C2B3FED}">
  <ds:schemaRefs>
    <ds:schemaRef ds:uri="90d32ee9-0b63-4762-8bf4-169f79477ac4"/>
    <ds:schemaRef ds:uri="b26edc0f-0697-45df-959f-621333b495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OSTEM PowerPoint Template</Template>
  <TotalTime>0</TotalTime>
  <Words>2342</Words>
  <Application>Microsoft Office PowerPoint</Application>
  <PresentationFormat>Widescreen</PresentationFormat>
  <Paragraphs>207</Paragraphs>
  <Slides>24</Slides>
  <Notes>19</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Gregory M. (JSC-AD941)[MORI ASSOCIATES INC]</dc:creator>
  <cp:lastModifiedBy>Garcia, Samuel (KSC-NSTEM)[Guardians of Honor]</cp:lastModifiedBy>
  <cp:revision>2</cp:revision>
  <dcterms:created xsi:type="dcterms:W3CDTF">2022-11-29T20:40:14Z</dcterms:created>
  <dcterms:modified xsi:type="dcterms:W3CDTF">2024-06-24T18:11:33Z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0x010100F7B4C015F1443946B849A2133F05E501</vt:lpwstr>
  </property>
  <property fmtid="{D5CDD505-2E9C-101B-9397-08002B2CF9AE}" pid="3" name="MediaServiceImageTags">
    <vt:lpwstr/>
  </property>
</Properties>
</file>